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6" r:id="rId9"/>
    <p:sldId id="263" r:id="rId10"/>
    <p:sldId id="265" r:id="rId11"/>
    <p:sldId id="264"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unit 2412" userId="7456b55fc11e8631" providerId="LiveId" clId="{D4FDB386-8885-4FC9-8E47-459D788916F0}"/>
    <pc:docChg chg="modSld">
      <pc:chgData name="Raunit 2412" userId="7456b55fc11e8631" providerId="LiveId" clId="{D4FDB386-8885-4FC9-8E47-459D788916F0}" dt="2023-11-27T12:21:08.762" v="1" actId="20577"/>
      <pc:docMkLst>
        <pc:docMk/>
      </pc:docMkLst>
      <pc:sldChg chg="modSp mod">
        <pc:chgData name="Raunit 2412" userId="7456b55fc11e8631" providerId="LiveId" clId="{D4FDB386-8885-4FC9-8E47-459D788916F0}" dt="2023-11-27T12:21:08.762" v="1" actId="20577"/>
        <pc:sldMkLst>
          <pc:docMk/>
          <pc:sldMk cId="0" sldId="262"/>
        </pc:sldMkLst>
        <pc:spChg chg="mod">
          <ac:chgData name="Raunit 2412" userId="7456b55fc11e8631" providerId="LiveId" clId="{D4FDB386-8885-4FC9-8E47-459D788916F0}" dt="2023-11-27T12:21:08.762" v="1" actId="20577"/>
          <ac:spMkLst>
            <pc:docMk/>
            <pc:sldMk cId="0" sldId="262"/>
            <ac:spMk id="10" creationId="{E8859CE6-4204-05F5-0737-92A6057F47B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73796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4068128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935213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ageCurlDoub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xmlns:p15="http://schemas.microsoft.com/office/powerpoint/2012/main">
    <mc:Choice Requires="p15">
      <p:transition xmlns:p14="http://schemas.microsoft.com/office/powerpoint/2010/main" spd="slow" p14:dur="2000">
        <p15:prstTrans prst="pageCurlDouble"/>
      </p:transition>
    </mc:Choice>
    <mc:Fallback xmlns="">
      <p:transition spd="slow">
        <p:fade/>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corporatefinanceinstitute.com/resources/career-map/sell-side/risk-management/financial-risk-management-strategies/"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gamma.app"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blog.quantinsti.com/algorithmic-trading-maths/#Math-Concepts"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www.scribbr.com/statistics/normal-distribution/"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https://www.scribbr.com/statistics/kurtosis/#leptokurtic" TargetMode="External"/><Relationship Id="rId5" Type="http://schemas.openxmlformats.org/officeDocument/2006/relationships/hyperlink" Target="https://www.scribbr.com/statistics/kurtosis/#platykurtic" TargetMode="External"/><Relationship Id="rId4" Type="http://schemas.openxmlformats.org/officeDocument/2006/relationships/hyperlink" Target="https://www.scribbr.com/statistics/kurtosis/#mesokurtic"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txBody>
          <a:bodyPr/>
          <a:lstStyle/>
          <a:p>
            <a:endParaRPr lang="en-IN" dirty="0"/>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732838" y="1048269"/>
            <a:ext cx="7477601" cy="2499598"/>
          </a:xfrm>
          <a:prstGeom prst="rect">
            <a:avLst/>
          </a:prstGeom>
          <a:noFill/>
          <a:ln/>
        </p:spPr>
        <p:txBody>
          <a:bodyPr wrap="square" rtlCol="0" anchor="t"/>
          <a:lstStyle/>
          <a:p>
            <a:pPr marL="0" indent="0">
              <a:lnSpc>
                <a:spcPts val="6561"/>
              </a:lnSpc>
              <a:buNone/>
            </a:pPr>
            <a:r>
              <a:rPr lang="en-US" sz="5249" b="1" dirty="0">
                <a:solidFill>
                  <a:srgbClr val="60A9FF"/>
                </a:solidFill>
                <a:latin typeface="Barlow" pitchFamily="34" charset="0"/>
                <a:ea typeface="Barlow" pitchFamily="34" charset="-122"/>
                <a:cs typeface="Barlow" pitchFamily="34" charset="-120"/>
              </a:rPr>
              <a:t>Kurtosis - Understanding the Measure of Data Distribution</a:t>
            </a:r>
          </a:p>
        </p:txBody>
      </p:sp>
      <p:sp>
        <p:nvSpPr>
          <p:cNvPr id="6" name="Text 3"/>
          <p:cNvSpPr/>
          <p:nvPr/>
        </p:nvSpPr>
        <p:spPr>
          <a:xfrm>
            <a:off x="833199" y="4678680"/>
            <a:ext cx="7477601" cy="1066205"/>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Kurtosis is a statistical measure that helps us understand the shape and characteristics of a data distribution. Let's explore its definition, types, measures, interpretation, and applications.</a:t>
            </a:r>
            <a:endParaRPr lang="en-US" sz="1750" dirty="0"/>
          </a:p>
        </p:txBody>
      </p:sp>
      <p:sp>
        <p:nvSpPr>
          <p:cNvPr id="7" name="Shape 4"/>
          <p:cNvSpPr/>
          <p:nvPr/>
        </p:nvSpPr>
        <p:spPr>
          <a:xfrm>
            <a:off x="833199" y="6011466"/>
            <a:ext cx="355402" cy="355402"/>
          </a:xfrm>
          <a:prstGeom prst="roundRect">
            <a:avLst>
              <a:gd name="adj" fmla="val 25726039"/>
            </a:avLst>
          </a:prstGeom>
          <a:noFill/>
          <a:ln w="7620">
            <a:solidFill>
              <a:srgbClr val="FFFFFF"/>
            </a:solidFill>
            <a:prstDash val="solid"/>
          </a:ln>
        </p:spPr>
      </p:sp>
      <p:pic>
        <p:nvPicPr>
          <p:cNvPr id="8" name="Image 1" descr="preencoded.png"/>
          <p:cNvPicPr>
            <a:picLocks noChangeAspect="1"/>
          </p:cNvPicPr>
          <p:nvPr/>
        </p:nvPicPr>
        <p:blipFill>
          <a:blip r:embed="rId4"/>
          <a:stretch>
            <a:fillRect/>
          </a:stretch>
        </p:blipFill>
        <p:spPr>
          <a:xfrm>
            <a:off x="840819" y="6019086"/>
            <a:ext cx="340162" cy="340162"/>
          </a:xfrm>
          <a:prstGeom prst="rect">
            <a:avLst/>
          </a:prstGeom>
        </p:spPr>
      </p:pic>
      <p:sp>
        <p:nvSpPr>
          <p:cNvPr id="9" name="Text 5"/>
          <p:cNvSpPr/>
          <p:nvPr/>
        </p:nvSpPr>
        <p:spPr>
          <a:xfrm>
            <a:off x="1299686" y="5994797"/>
            <a:ext cx="2357914" cy="388858"/>
          </a:xfrm>
          <a:prstGeom prst="rect">
            <a:avLst/>
          </a:prstGeom>
          <a:noFill/>
          <a:ln/>
        </p:spPr>
        <p:txBody>
          <a:bodyPr wrap="none" rtlCol="0" anchor="t"/>
          <a:lstStyle/>
          <a:p>
            <a:pPr marL="0" indent="0" algn="l">
              <a:lnSpc>
                <a:spcPts val="3062"/>
              </a:lnSpc>
              <a:buNone/>
            </a:pPr>
            <a:r>
              <a:rPr lang="en-US" sz="2187" b="1" dirty="0">
                <a:solidFill>
                  <a:srgbClr val="EEEFF5"/>
                </a:solidFill>
                <a:latin typeface="Montserrat" pitchFamily="34" charset="0"/>
                <a:ea typeface="Montserrat" pitchFamily="34" charset="-122"/>
                <a:cs typeface="Montserrat" pitchFamily="34" charset="-120"/>
              </a:rPr>
              <a:t>by Raunit Sharma (23071A6754)</a:t>
            </a:r>
            <a:endParaRPr lang="en-US" sz="2187"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ageCurlDoub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txBody>
          <a:bodyPr/>
          <a:lstStyle/>
          <a:p>
            <a:endParaRPr lang="en-IN" dirty="0"/>
          </a:p>
        </p:txBody>
      </p:sp>
      <p:sp>
        <p:nvSpPr>
          <p:cNvPr id="4" name="Text 2"/>
          <p:cNvSpPr/>
          <p:nvPr/>
        </p:nvSpPr>
        <p:spPr>
          <a:xfrm>
            <a:off x="1760220" y="1407200"/>
            <a:ext cx="5958840"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Applications of Kurtosis</a:t>
            </a:r>
            <a:endParaRPr lang="en-US" sz="4374" dirty="0"/>
          </a:p>
        </p:txBody>
      </p:sp>
      <p:sp>
        <p:nvSpPr>
          <p:cNvPr id="6" name="Shape 4"/>
          <p:cNvSpPr/>
          <p:nvPr/>
        </p:nvSpPr>
        <p:spPr>
          <a:xfrm>
            <a:off x="1760220" y="2390299"/>
            <a:ext cx="5443895" cy="1724501"/>
          </a:xfrm>
          <a:prstGeom prst="roundRect">
            <a:avLst>
              <a:gd name="adj" fmla="val 7731"/>
            </a:avLst>
          </a:prstGeom>
          <a:solidFill>
            <a:srgbClr val="282C32"/>
          </a:solidFill>
          <a:ln/>
        </p:spPr>
      </p:sp>
      <p:sp>
        <p:nvSpPr>
          <p:cNvPr id="7" name="Text 5"/>
          <p:cNvSpPr/>
          <p:nvPr/>
        </p:nvSpPr>
        <p:spPr>
          <a:xfrm>
            <a:off x="1982391" y="2279214"/>
            <a:ext cx="2221944"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Finance</a:t>
            </a:r>
            <a:endParaRPr lang="en-US" sz="2187" dirty="0"/>
          </a:p>
        </p:txBody>
      </p:sp>
      <p:sp>
        <p:nvSpPr>
          <p:cNvPr id="8" name="Text 6"/>
          <p:cNvSpPr/>
          <p:nvPr/>
        </p:nvSpPr>
        <p:spPr>
          <a:xfrm>
            <a:off x="1941465" y="2800188"/>
            <a:ext cx="11555189" cy="3327840"/>
          </a:xfrm>
          <a:prstGeom prst="rect">
            <a:avLst/>
          </a:prstGeom>
          <a:noFill/>
          <a:ln/>
        </p:spPr>
        <p:txBody>
          <a:bodyPr wrap="square" rtlCol="0" anchor="t"/>
          <a:lstStyle/>
          <a:p>
            <a:pPr>
              <a:lnSpc>
                <a:spcPct val="107000"/>
              </a:lnSpc>
              <a:spcAft>
                <a:spcPts val="800"/>
              </a:spcAft>
            </a:pPr>
            <a:r>
              <a:rPr lang="en-IN" sz="1800" kern="100" dirty="0">
                <a:solidFill>
                  <a:schemeClr val="bg1">
                    <a:lumMod val="75000"/>
                  </a:schemeClr>
                </a:solidFill>
                <a:effectLst/>
                <a:latin typeface="Open Sans" panose="020B0606030504020204" pitchFamily="34" charset="0"/>
                <a:ea typeface="Calibri" panose="020F0502020204030204" pitchFamily="34" charset="0"/>
                <a:cs typeface="Mangal" panose="02040503050203030202" pitchFamily="18" charset="0"/>
              </a:rPr>
              <a:t>In finance, kurtosis is used as a measure of </a:t>
            </a:r>
            <a:r>
              <a:rPr lang="en-IN" sz="1800" u="none" strike="noStrike" kern="100" dirty="0">
                <a:solidFill>
                  <a:schemeClr val="bg1">
                    <a:lumMod val="75000"/>
                  </a:schemeClr>
                </a:solidFill>
                <a:effectLst/>
                <a:latin typeface="Open Sans" panose="020B0606030504020204" pitchFamily="34" charset="0"/>
                <a:ea typeface="Calibri" panose="020F0502020204030204" pitchFamily="34" charset="0"/>
                <a:cs typeface="Mangal" panose="02040503050203030202" pitchFamily="18" charset="0"/>
                <a:hlinkClick r:id="rId3">
                  <a:extLst>
                    <a:ext uri="{A12FA001-AC4F-418D-AE19-62706E023703}">
                      <ahyp:hlinkClr xmlns:ahyp="http://schemas.microsoft.com/office/drawing/2018/hyperlinkcolor" val="tx"/>
                    </a:ext>
                  </a:extLst>
                </a:hlinkClick>
              </a:rPr>
              <a:t>financial risk</a:t>
            </a:r>
            <a:r>
              <a:rPr lang="en-IN" sz="1800" kern="100" dirty="0">
                <a:solidFill>
                  <a:schemeClr val="bg1">
                    <a:lumMod val="75000"/>
                  </a:schemeClr>
                </a:solidFill>
                <a:effectLst/>
                <a:latin typeface="Open Sans" panose="020B0606030504020204" pitchFamily="34" charset="0"/>
                <a:ea typeface="Calibri" panose="020F0502020204030204" pitchFamily="34" charset="0"/>
                <a:cs typeface="Mangal" panose="02040503050203030202" pitchFamily="18" charset="0"/>
              </a:rPr>
              <a:t>. A large kurtosis is associated with a high risk for an investment because it indicates high probabilities of extremely large and extremely small returns. On the other hand, a small kurtosis signals a moderate level of risk because the probabilities of extreme returns are relatively low.</a:t>
            </a:r>
            <a:endParaRPr lang="en-IN" sz="1800" kern="100" dirty="0">
              <a:solidFill>
                <a:schemeClr val="bg1">
                  <a:lumMod val="75000"/>
                </a:schemeClr>
              </a:solidFill>
              <a:effectLst/>
              <a:latin typeface="Calibri" panose="020F0502020204030204" pitchFamily="34" charset="0"/>
              <a:ea typeface="Calibri" panose="020F0502020204030204" pitchFamily="34" charset="0"/>
              <a:cs typeface="Mangal" panose="02040503050203030202" pitchFamily="18" charset="0"/>
            </a:endParaRPr>
          </a:p>
        </p:txBody>
      </p:sp>
      <p:sp>
        <p:nvSpPr>
          <p:cNvPr id="15" name="Shape 13"/>
          <p:cNvSpPr/>
          <p:nvPr/>
        </p:nvSpPr>
        <p:spPr>
          <a:xfrm>
            <a:off x="7426285" y="5097899"/>
            <a:ext cx="5443895" cy="1724501"/>
          </a:xfrm>
          <a:prstGeom prst="roundRect">
            <a:avLst>
              <a:gd name="adj" fmla="val 7731"/>
            </a:avLst>
          </a:prstGeom>
          <a:solidFill>
            <a:srgbClr val="282C32"/>
          </a:solidFill>
          <a:ln/>
        </p:spPr>
      </p:sp>
      <p:pic>
        <p:nvPicPr>
          <p:cNvPr id="18" name="Picture 17">
            <a:extLst>
              <a:ext uri="{FF2B5EF4-FFF2-40B4-BE49-F238E27FC236}">
                <a16:creationId xmlns:a16="http://schemas.microsoft.com/office/drawing/2014/main" id="{1E275DC1-0730-D7B4-24C3-07B0CC0CAC47}"/>
              </a:ext>
            </a:extLst>
          </p:cNvPr>
          <p:cNvPicPr>
            <a:picLocks noChangeAspect="1"/>
          </p:cNvPicPr>
          <p:nvPr/>
        </p:nvPicPr>
        <p:blipFill>
          <a:blip r:embed="rId4"/>
          <a:stretch>
            <a:fillRect/>
          </a:stretch>
        </p:blipFill>
        <p:spPr>
          <a:xfrm>
            <a:off x="4707915" y="4288588"/>
            <a:ext cx="5854390" cy="3491290"/>
          </a:xfrm>
          <a:prstGeom prst="rect">
            <a:avLst/>
          </a:prstGeom>
        </p:spPr>
      </p:pic>
    </p:spTree>
    <p:extLst>
      <p:ext uri="{BB962C8B-B14F-4D97-AF65-F5344CB8AC3E}">
        <p14:creationId xmlns:p14="http://schemas.microsoft.com/office/powerpoint/2010/main" val="56216918"/>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82C32">
              <a:alpha val="80000"/>
            </a:srgbClr>
          </a:solidFill>
          <a:ln/>
        </p:spPr>
      </p:sp>
      <p:sp>
        <p:nvSpPr>
          <p:cNvPr id="6" name="Text 3"/>
          <p:cNvSpPr/>
          <p:nvPr/>
        </p:nvSpPr>
        <p:spPr>
          <a:xfrm>
            <a:off x="1760220" y="3067883"/>
            <a:ext cx="4443889"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Conclusion</a:t>
            </a:r>
            <a:endParaRPr lang="en-US" sz="4374" dirty="0"/>
          </a:p>
        </p:txBody>
      </p:sp>
      <p:sp>
        <p:nvSpPr>
          <p:cNvPr id="7" name="Text 4"/>
          <p:cNvSpPr/>
          <p:nvPr/>
        </p:nvSpPr>
        <p:spPr>
          <a:xfrm>
            <a:off x="1760220" y="4095512"/>
            <a:ext cx="11109960" cy="1066205"/>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Kurtosis provides valuable insights into the shape of data distributions, allowing us to analyze and interpret various phenomena across different domains. It enables us to better understand the characteristics of our data and make informed decisions in our analytical endeavors.</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2000">
        <p14:ripp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3067883"/>
            <a:ext cx="5265420"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Definition of Kurtosis</a:t>
            </a:r>
            <a:endParaRPr lang="en-US" sz="4374" dirty="0"/>
          </a:p>
        </p:txBody>
      </p:sp>
      <p:sp>
        <p:nvSpPr>
          <p:cNvPr id="6" name="Text 3"/>
          <p:cNvSpPr/>
          <p:nvPr/>
        </p:nvSpPr>
        <p:spPr>
          <a:xfrm>
            <a:off x="833199" y="4095512"/>
            <a:ext cx="7477601" cy="1066205"/>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Kurtosis quantifies the degree to which a distribution differs from the normal bell-shaped curve. It provides insights into the peakedness or flatness of a dataset.</a:t>
            </a:r>
            <a:endParaRPr lang="en-US" sz="175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airplan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icPr>
            <a:picLocks noChangeAspect="1"/>
          </p:cNvPicPr>
          <p:nvPr/>
        </p:nvPicPr>
        <p:blipFill>
          <a:blip r:embed="rId3"/>
          <a:stretch>
            <a:fillRect/>
          </a:stretch>
        </p:blipFill>
        <p:spPr>
          <a:xfrm>
            <a:off x="1760220" y="1047750"/>
            <a:ext cx="11109960" cy="6134100"/>
          </a:xfrm>
          <a:prstGeom prst="rect">
            <a:avLst/>
          </a:prstGeom>
        </p:spPr>
      </p:pic>
      <p:pic>
        <p:nvPicPr>
          <p:cNvPr id="5"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833199" y="781050"/>
            <a:ext cx="4443889"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Types of Kurtosis</a:t>
            </a:r>
            <a:endParaRPr lang="en-US" sz="4374" dirty="0"/>
          </a:p>
        </p:txBody>
      </p:sp>
      <p:sp>
        <p:nvSpPr>
          <p:cNvPr id="6" name="Text 3"/>
          <p:cNvSpPr/>
          <p:nvPr/>
        </p:nvSpPr>
        <p:spPr>
          <a:xfrm>
            <a:off x="833199" y="1808678"/>
            <a:ext cx="9306401" cy="355402"/>
          </a:xfrm>
          <a:prstGeom prst="rect">
            <a:avLst/>
          </a:prstGeom>
          <a:noFill/>
          <a:ln/>
        </p:spPr>
        <p:txBody>
          <a:bodyPr wrap="non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There are three main types of kurtosis:</a:t>
            </a:r>
            <a:endParaRPr lang="en-US" sz="1750" dirty="0"/>
          </a:p>
        </p:txBody>
      </p:sp>
      <p:sp>
        <p:nvSpPr>
          <p:cNvPr id="7" name="Shape 4"/>
          <p:cNvSpPr/>
          <p:nvPr/>
        </p:nvSpPr>
        <p:spPr>
          <a:xfrm>
            <a:off x="833199" y="2587585"/>
            <a:ext cx="499943" cy="499943"/>
          </a:xfrm>
          <a:prstGeom prst="roundRect">
            <a:avLst>
              <a:gd name="adj" fmla="val 26667"/>
            </a:avLst>
          </a:prstGeom>
          <a:solidFill>
            <a:srgbClr val="282C32"/>
          </a:solidFill>
          <a:ln/>
        </p:spPr>
      </p:sp>
      <p:sp>
        <p:nvSpPr>
          <p:cNvPr id="8" name="Text 5"/>
          <p:cNvSpPr/>
          <p:nvPr/>
        </p:nvSpPr>
        <p:spPr>
          <a:xfrm>
            <a:off x="1025962" y="2629257"/>
            <a:ext cx="114300" cy="416481"/>
          </a:xfrm>
          <a:prstGeom prst="rect">
            <a:avLst/>
          </a:prstGeom>
          <a:noFill/>
          <a:ln/>
        </p:spPr>
        <p:txBody>
          <a:bodyPr wrap="none" rtlCol="0" anchor="t"/>
          <a:lstStyle/>
          <a:p>
            <a:pPr marL="0" indent="0" algn="ctr">
              <a:lnSpc>
                <a:spcPts val="3281"/>
              </a:lnSpc>
              <a:buNone/>
            </a:pPr>
            <a:r>
              <a:rPr lang="en-US" sz="2624" b="1" dirty="0">
                <a:solidFill>
                  <a:srgbClr val="60A9FF"/>
                </a:solidFill>
                <a:latin typeface="Barlow" pitchFamily="34" charset="0"/>
                <a:ea typeface="Barlow" pitchFamily="34" charset="-122"/>
                <a:cs typeface="Barlow" pitchFamily="34" charset="-120"/>
              </a:rPr>
              <a:t>1</a:t>
            </a:r>
            <a:endParaRPr lang="en-US" sz="2624" dirty="0"/>
          </a:p>
        </p:txBody>
      </p:sp>
      <p:sp>
        <p:nvSpPr>
          <p:cNvPr id="9" name="Text 6"/>
          <p:cNvSpPr/>
          <p:nvPr/>
        </p:nvSpPr>
        <p:spPr>
          <a:xfrm>
            <a:off x="1555313" y="2663904"/>
            <a:ext cx="2221944"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Leptokurtic</a:t>
            </a:r>
            <a:endParaRPr lang="en-US" sz="2187" dirty="0"/>
          </a:p>
        </p:txBody>
      </p:sp>
      <p:sp>
        <p:nvSpPr>
          <p:cNvPr id="10" name="Text 7"/>
          <p:cNvSpPr/>
          <p:nvPr/>
        </p:nvSpPr>
        <p:spPr>
          <a:xfrm>
            <a:off x="1555313" y="3233261"/>
            <a:ext cx="8584287" cy="710803"/>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A leptokurtic distribution has longer and fatter tails, indicating a higher concentration of data in the center. It is characterized by a high peak.</a:t>
            </a:r>
            <a:endParaRPr lang="en-US" sz="1750" dirty="0"/>
          </a:p>
        </p:txBody>
      </p:sp>
      <p:sp>
        <p:nvSpPr>
          <p:cNvPr id="11" name="Shape 8"/>
          <p:cNvSpPr/>
          <p:nvPr/>
        </p:nvSpPr>
        <p:spPr>
          <a:xfrm>
            <a:off x="833199" y="4339828"/>
            <a:ext cx="499943" cy="499943"/>
          </a:xfrm>
          <a:prstGeom prst="roundRect">
            <a:avLst>
              <a:gd name="adj" fmla="val 26667"/>
            </a:avLst>
          </a:prstGeom>
          <a:solidFill>
            <a:srgbClr val="282C32"/>
          </a:solidFill>
          <a:ln/>
        </p:spPr>
      </p:sp>
      <p:sp>
        <p:nvSpPr>
          <p:cNvPr id="12" name="Text 9"/>
          <p:cNvSpPr/>
          <p:nvPr/>
        </p:nvSpPr>
        <p:spPr>
          <a:xfrm>
            <a:off x="991672" y="4381500"/>
            <a:ext cx="182880" cy="416481"/>
          </a:xfrm>
          <a:prstGeom prst="rect">
            <a:avLst/>
          </a:prstGeom>
          <a:noFill/>
          <a:ln/>
        </p:spPr>
        <p:txBody>
          <a:bodyPr wrap="none" rtlCol="0" anchor="t"/>
          <a:lstStyle/>
          <a:p>
            <a:pPr marL="0" indent="0" algn="ctr">
              <a:lnSpc>
                <a:spcPts val="3281"/>
              </a:lnSpc>
              <a:buNone/>
            </a:pPr>
            <a:r>
              <a:rPr lang="en-US" sz="2624" b="1" dirty="0">
                <a:solidFill>
                  <a:srgbClr val="60A9FF"/>
                </a:solidFill>
                <a:latin typeface="Barlow" pitchFamily="34" charset="0"/>
                <a:ea typeface="Barlow" pitchFamily="34" charset="-122"/>
                <a:cs typeface="Barlow" pitchFamily="34" charset="-120"/>
              </a:rPr>
              <a:t>2</a:t>
            </a:r>
            <a:endParaRPr lang="en-US" sz="2624" dirty="0"/>
          </a:p>
        </p:txBody>
      </p:sp>
      <p:sp>
        <p:nvSpPr>
          <p:cNvPr id="13" name="Text 10"/>
          <p:cNvSpPr/>
          <p:nvPr/>
        </p:nvSpPr>
        <p:spPr>
          <a:xfrm>
            <a:off x="1555313" y="4416147"/>
            <a:ext cx="2221944"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Mesokurtic</a:t>
            </a:r>
            <a:endParaRPr lang="en-US" sz="2187" dirty="0"/>
          </a:p>
        </p:txBody>
      </p:sp>
      <p:sp>
        <p:nvSpPr>
          <p:cNvPr id="14" name="Text 11"/>
          <p:cNvSpPr/>
          <p:nvPr/>
        </p:nvSpPr>
        <p:spPr>
          <a:xfrm>
            <a:off x="1555313" y="4985504"/>
            <a:ext cx="8584287" cy="710803"/>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A mesokurtic distribution has a shape similar to a normal distribution, with moderate tails and a moderate peak.</a:t>
            </a:r>
            <a:endParaRPr lang="en-US" sz="1750" dirty="0"/>
          </a:p>
        </p:txBody>
      </p:sp>
      <p:sp>
        <p:nvSpPr>
          <p:cNvPr id="15" name="Shape 12"/>
          <p:cNvSpPr/>
          <p:nvPr/>
        </p:nvSpPr>
        <p:spPr>
          <a:xfrm>
            <a:off x="833199" y="6092071"/>
            <a:ext cx="499943" cy="499943"/>
          </a:xfrm>
          <a:prstGeom prst="roundRect">
            <a:avLst>
              <a:gd name="adj" fmla="val 26667"/>
            </a:avLst>
          </a:prstGeom>
          <a:solidFill>
            <a:srgbClr val="282C32"/>
          </a:solidFill>
          <a:ln/>
        </p:spPr>
      </p:sp>
      <p:sp>
        <p:nvSpPr>
          <p:cNvPr id="16" name="Text 13"/>
          <p:cNvSpPr/>
          <p:nvPr/>
        </p:nvSpPr>
        <p:spPr>
          <a:xfrm>
            <a:off x="991672" y="6133743"/>
            <a:ext cx="182880" cy="416481"/>
          </a:xfrm>
          <a:prstGeom prst="rect">
            <a:avLst/>
          </a:prstGeom>
          <a:noFill/>
          <a:ln/>
        </p:spPr>
        <p:txBody>
          <a:bodyPr wrap="none" rtlCol="0" anchor="t"/>
          <a:lstStyle/>
          <a:p>
            <a:pPr marL="0" indent="0" algn="ctr">
              <a:lnSpc>
                <a:spcPts val="3281"/>
              </a:lnSpc>
              <a:buNone/>
            </a:pPr>
            <a:r>
              <a:rPr lang="en-US" sz="2624" b="1" dirty="0">
                <a:solidFill>
                  <a:srgbClr val="60A9FF"/>
                </a:solidFill>
                <a:latin typeface="Barlow" pitchFamily="34" charset="0"/>
                <a:ea typeface="Barlow" pitchFamily="34" charset="-122"/>
                <a:cs typeface="Barlow" pitchFamily="34" charset="-120"/>
              </a:rPr>
              <a:t>3</a:t>
            </a:r>
            <a:endParaRPr lang="en-US" sz="2624" dirty="0"/>
          </a:p>
        </p:txBody>
      </p:sp>
      <p:sp>
        <p:nvSpPr>
          <p:cNvPr id="17" name="Text 14"/>
          <p:cNvSpPr/>
          <p:nvPr/>
        </p:nvSpPr>
        <p:spPr>
          <a:xfrm>
            <a:off x="1555313" y="6168390"/>
            <a:ext cx="2221944"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Platykurtic</a:t>
            </a:r>
            <a:endParaRPr lang="en-US" sz="2187" dirty="0"/>
          </a:p>
        </p:txBody>
      </p:sp>
      <p:sp>
        <p:nvSpPr>
          <p:cNvPr id="18" name="Text 15"/>
          <p:cNvSpPr/>
          <p:nvPr/>
        </p:nvSpPr>
        <p:spPr>
          <a:xfrm>
            <a:off x="1555313" y="6737747"/>
            <a:ext cx="8584287" cy="710803"/>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A platykurtic distribution has shorter and thinner tails, indicating a lower concentration of data in the center. It is characterized by a flatter peak.</a:t>
            </a:r>
            <a:endParaRPr lang="en-US" sz="175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icPr>
            <a:picLocks noChangeAspect="1"/>
          </p:cNvPicPr>
          <p:nvPr/>
        </p:nvPicPr>
        <p:blipFill>
          <a:blip r:embed="rId3"/>
          <a:stretch>
            <a:fillRect/>
          </a:stretch>
        </p:blipFill>
        <p:spPr>
          <a:xfrm>
            <a:off x="0" y="0"/>
            <a:ext cx="14630400" cy="2503884"/>
          </a:xfrm>
          <a:prstGeom prst="rect">
            <a:avLst/>
          </a:prstGeom>
        </p:spPr>
      </p:pic>
      <p:sp>
        <p:nvSpPr>
          <p:cNvPr id="5" name="Text 2"/>
          <p:cNvSpPr/>
          <p:nvPr/>
        </p:nvSpPr>
        <p:spPr>
          <a:xfrm>
            <a:off x="2307312" y="3056215"/>
            <a:ext cx="4678680" cy="625912"/>
          </a:xfrm>
          <a:prstGeom prst="rect">
            <a:avLst/>
          </a:prstGeom>
          <a:noFill/>
          <a:ln/>
        </p:spPr>
        <p:txBody>
          <a:bodyPr wrap="none" rtlCol="0" anchor="t"/>
          <a:lstStyle/>
          <a:p>
            <a:pPr marL="0" indent="0">
              <a:lnSpc>
                <a:spcPts val="4929"/>
              </a:lnSpc>
              <a:buNone/>
            </a:pPr>
            <a:r>
              <a:rPr lang="en-US" sz="3943" b="1" dirty="0">
                <a:solidFill>
                  <a:srgbClr val="60A9FF"/>
                </a:solidFill>
                <a:latin typeface="Barlow" pitchFamily="34" charset="0"/>
                <a:ea typeface="Barlow" pitchFamily="34" charset="-122"/>
                <a:cs typeface="Barlow" pitchFamily="34" charset="-120"/>
              </a:rPr>
              <a:t>Measures of Kurtosis</a:t>
            </a:r>
            <a:endParaRPr lang="en-US" sz="3943" dirty="0"/>
          </a:p>
        </p:txBody>
      </p:sp>
      <p:sp>
        <p:nvSpPr>
          <p:cNvPr id="6" name="Text 3"/>
          <p:cNvSpPr/>
          <p:nvPr/>
        </p:nvSpPr>
        <p:spPr>
          <a:xfrm>
            <a:off x="2307312" y="3982522"/>
            <a:ext cx="10015657" cy="320397"/>
          </a:xfrm>
          <a:prstGeom prst="rect">
            <a:avLst/>
          </a:prstGeom>
          <a:noFill/>
          <a:ln/>
        </p:spPr>
        <p:txBody>
          <a:bodyPr wrap="none" rtlCol="0" anchor="t"/>
          <a:lstStyle/>
          <a:p>
            <a:pPr marL="0" indent="0">
              <a:lnSpc>
                <a:spcPts val="2524"/>
              </a:lnSpc>
              <a:buNone/>
            </a:pPr>
            <a:r>
              <a:rPr lang="en-US" sz="1577" dirty="0">
                <a:solidFill>
                  <a:srgbClr val="EEEFF5"/>
                </a:solidFill>
                <a:latin typeface="Montserrat" pitchFamily="34" charset="0"/>
                <a:ea typeface="Montserrat" pitchFamily="34" charset="-122"/>
                <a:cs typeface="Montserrat" pitchFamily="34" charset="-120"/>
              </a:rPr>
              <a:t>To quantify kurtosis, various measures are used:</a:t>
            </a:r>
            <a:endParaRPr lang="en-US" sz="1577" dirty="0"/>
          </a:p>
        </p:txBody>
      </p:sp>
      <p:sp>
        <p:nvSpPr>
          <p:cNvPr id="7" name="Shape 4"/>
          <p:cNvSpPr/>
          <p:nvPr/>
        </p:nvSpPr>
        <p:spPr>
          <a:xfrm>
            <a:off x="2307312" y="4528185"/>
            <a:ext cx="3205043" cy="3148965"/>
          </a:xfrm>
          <a:prstGeom prst="roundRect">
            <a:avLst>
              <a:gd name="adj" fmla="val 3817"/>
            </a:avLst>
          </a:prstGeom>
          <a:solidFill>
            <a:srgbClr val="282C32"/>
          </a:solidFill>
          <a:ln/>
        </p:spPr>
      </p:sp>
      <p:sp>
        <p:nvSpPr>
          <p:cNvPr id="8" name="Text 5"/>
          <p:cNvSpPr/>
          <p:nvPr/>
        </p:nvSpPr>
        <p:spPr>
          <a:xfrm>
            <a:off x="2507575" y="4728448"/>
            <a:ext cx="2804517" cy="625793"/>
          </a:xfrm>
          <a:prstGeom prst="rect">
            <a:avLst/>
          </a:prstGeom>
          <a:noFill/>
          <a:ln/>
        </p:spPr>
        <p:txBody>
          <a:bodyPr wrap="square" rtlCol="0" anchor="t"/>
          <a:lstStyle/>
          <a:p>
            <a:pPr marL="0" indent="0">
              <a:lnSpc>
                <a:spcPts val="2464"/>
              </a:lnSpc>
              <a:buNone/>
            </a:pPr>
            <a:r>
              <a:rPr lang="en-US" sz="1972" b="1" dirty="0">
                <a:solidFill>
                  <a:srgbClr val="60A9FF"/>
                </a:solidFill>
                <a:latin typeface="Barlow" pitchFamily="34" charset="0"/>
                <a:ea typeface="Barlow" pitchFamily="34" charset="-122"/>
                <a:cs typeface="Barlow" pitchFamily="34" charset="-120"/>
              </a:rPr>
              <a:t>Pearson's Kurtosis Coefficient</a:t>
            </a:r>
            <a:endParaRPr lang="en-US" sz="1972" dirty="0"/>
          </a:p>
        </p:txBody>
      </p:sp>
      <p:sp>
        <p:nvSpPr>
          <p:cNvPr id="9" name="Text 6"/>
          <p:cNvSpPr/>
          <p:nvPr/>
        </p:nvSpPr>
        <p:spPr>
          <a:xfrm>
            <a:off x="2507575" y="5554504"/>
            <a:ext cx="2804517" cy="1922383"/>
          </a:xfrm>
          <a:prstGeom prst="rect">
            <a:avLst/>
          </a:prstGeom>
          <a:noFill/>
          <a:ln/>
        </p:spPr>
        <p:txBody>
          <a:bodyPr wrap="square" rtlCol="0" anchor="t"/>
          <a:lstStyle/>
          <a:p>
            <a:pPr marL="0" indent="0">
              <a:lnSpc>
                <a:spcPts val="2524"/>
              </a:lnSpc>
              <a:buNone/>
            </a:pPr>
            <a:r>
              <a:rPr lang="en-US" sz="1577" dirty="0">
                <a:solidFill>
                  <a:srgbClr val="EEEFF5"/>
                </a:solidFill>
                <a:latin typeface="Montserrat" pitchFamily="34" charset="0"/>
                <a:ea typeface="Montserrat" pitchFamily="34" charset="-122"/>
                <a:cs typeface="Montserrat" pitchFamily="34" charset="-120"/>
              </a:rPr>
              <a:t>Pearson's coefficient compares the actual distribution with the normal distribution and calculates kurtosis based on fourth central moment.</a:t>
            </a:r>
            <a:endParaRPr lang="en-US" sz="1577" dirty="0"/>
          </a:p>
        </p:txBody>
      </p:sp>
      <p:sp>
        <p:nvSpPr>
          <p:cNvPr id="10" name="Shape 7"/>
          <p:cNvSpPr/>
          <p:nvPr/>
        </p:nvSpPr>
        <p:spPr>
          <a:xfrm>
            <a:off x="5712619" y="4528185"/>
            <a:ext cx="3205043" cy="3148965"/>
          </a:xfrm>
          <a:prstGeom prst="roundRect">
            <a:avLst>
              <a:gd name="adj" fmla="val 3817"/>
            </a:avLst>
          </a:prstGeom>
          <a:solidFill>
            <a:srgbClr val="282C32"/>
          </a:solidFill>
          <a:ln/>
        </p:spPr>
      </p:sp>
      <p:sp>
        <p:nvSpPr>
          <p:cNvPr id="11" name="Text 8"/>
          <p:cNvSpPr/>
          <p:nvPr/>
        </p:nvSpPr>
        <p:spPr>
          <a:xfrm>
            <a:off x="5912882" y="4728448"/>
            <a:ext cx="2804517" cy="625793"/>
          </a:xfrm>
          <a:prstGeom prst="rect">
            <a:avLst/>
          </a:prstGeom>
          <a:noFill/>
          <a:ln/>
        </p:spPr>
        <p:txBody>
          <a:bodyPr wrap="square" rtlCol="0" anchor="t"/>
          <a:lstStyle/>
          <a:p>
            <a:pPr marL="0" indent="0">
              <a:lnSpc>
                <a:spcPts val="2464"/>
              </a:lnSpc>
              <a:buNone/>
            </a:pPr>
            <a:r>
              <a:rPr lang="en-US" sz="1972" b="1" dirty="0">
                <a:solidFill>
                  <a:srgbClr val="60A9FF"/>
                </a:solidFill>
                <a:latin typeface="Barlow" pitchFamily="34" charset="0"/>
                <a:ea typeface="Barlow" pitchFamily="34" charset="-122"/>
                <a:cs typeface="Barlow" pitchFamily="34" charset="-120"/>
              </a:rPr>
              <a:t>Fisher's Kurtosis Coefficient</a:t>
            </a:r>
            <a:endParaRPr lang="en-US" sz="1972" dirty="0"/>
          </a:p>
        </p:txBody>
      </p:sp>
      <p:sp>
        <p:nvSpPr>
          <p:cNvPr id="12" name="Text 9"/>
          <p:cNvSpPr/>
          <p:nvPr/>
        </p:nvSpPr>
        <p:spPr>
          <a:xfrm>
            <a:off x="5912882" y="5554504"/>
            <a:ext cx="2804517" cy="1922383"/>
          </a:xfrm>
          <a:prstGeom prst="rect">
            <a:avLst/>
          </a:prstGeom>
          <a:noFill/>
          <a:ln/>
        </p:spPr>
        <p:txBody>
          <a:bodyPr wrap="square" rtlCol="0" anchor="t"/>
          <a:lstStyle/>
          <a:p>
            <a:pPr marL="0" indent="0">
              <a:lnSpc>
                <a:spcPts val="2524"/>
              </a:lnSpc>
              <a:buNone/>
            </a:pPr>
            <a:r>
              <a:rPr lang="en-US" sz="1577" dirty="0">
                <a:solidFill>
                  <a:srgbClr val="EEEFF5"/>
                </a:solidFill>
                <a:latin typeface="Montserrat" pitchFamily="34" charset="0"/>
                <a:ea typeface="Montserrat" pitchFamily="34" charset="-122"/>
                <a:cs typeface="Montserrat" pitchFamily="34" charset="-120"/>
              </a:rPr>
              <a:t>Fisher's coefficient measures the kurtosis based on excess kurtosis, which subtracts 3 from the coefficient calculated using Pearson's method.</a:t>
            </a:r>
            <a:endParaRPr lang="en-US" sz="1577" dirty="0"/>
          </a:p>
        </p:txBody>
      </p:sp>
      <p:sp>
        <p:nvSpPr>
          <p:cNvPr id="13" name="Shape 10"/>
          <p:cNvSpPr/>
          <p:nvPr/>
        </p:nvSpPr>
        <p:spPr>
          <a:xfrm>
            <a:off x="9117925" y="4528185"/>
            <a:ext cx="3205043" cy="3148965"/>
          </a:xfrm>
          <a:prstGeom prst="roundRect">
            <a:avLst>
              <a:gd name="adj" fmla="val 3817"/>
            </a:avLst>
          </a:prstGeom>
          <a:solidFill>
            <a:srgbClr val="282C32"/>
          </a:solidFill>
          <a:ln/>
        </p:spPr>
      </p:sp>
      <p:sp>
        <p:nvSpPr>
          <p:cNvPr id="14" name="Text 11"/>
          <p:cNvSpPr/>
          <p:nvPr/>
        </p:nvSpPr>
        <p:spPr>
          <a:xfrm>
            <a:off x="9318188" y="4728448"/>
            <a:ext cx="2003107" cy="312896"/>
          </a:xfrm>
          <a:prstGeom prst="rect">
            <a:avLst/>
          </a:prstGeom>
          <a:noFill/>
          <a:ln/>
        </p:spPr>
        <p:txBody>
          <a:bodyPr wrap="none" rtlCol="0" anchor="t"/>
          <a:lstStyle/>
          <a:p>
            <a:pPr marL="0" indent="0">
              <a:lnSpc>
                <a:spcPts val="2464"/>
              </a:lnSpc>
              <a:buNone/>
            </a:pPr>
            <a:r>
              <a:rPr lang="en-US" sz="1972" b="1" dirty="0">
                <a:solidFill>
                  <a:srgbClr val="60A9FF"/>
                </a:solidFill>
                <a:latin typeface="Barlow" pitchFamily="34" charset="0"/>
                <a:ea typeface="Barlow" pitchFamily="34" charset="-122"/>
                <a:cs typeface="Barlow" pitchFamily="34" charset="-120"/>
              </a:rPr>
              <a:t>Excess Kurtosis</a:t>
            </a:r>
            <a:endParaRPr lang="en-US" sz="1972" dirty="0"/>
          </a:p>
        </p:txBody>
      </p:sp>
      <p:sp>
        <p:nvSpPr>
          <p:cNvPr id="15" name="Text 12"/>
          <p:cNvSpPr/>
          <p:nvPr/>
        </p:nvSpPr>
        <p:spPr>
          <a:xfrm>
            <a:off x="9318188" y="5241607"/>
            <a:ext cx="2804517" cy="1601986"/>
          </a:xfrm>
          <a:prstGeom prst="rect">
            <a:avLst/>
          </a:prstGeom>
          <a:noFill/>
          <a:ln/>
        </p:spPr>
        <p:txBody>
          <a:bodyPr wrap="square" rtlCol="0" anchor="t"/>
          <a:lstStyle/>
          <a:p>
            <a:pPr marL="0" indent="0">
              <a:lnSpc>
                <a:spcPts val="2524"/>
              </a:lnSpc>
              <a:buNone/>
            </a:pPr>
            <a:r>
              <a:rPr lang="en-US" sz="1577" dirty="0">
                <a:solidFill>
                  <a:srgbClr val="EEEFF5"/>
                </a:solidFill>
                <a:latin typeface="Montserrat" pitchFamily="34" charset="0"/>
                <a:ea typeface="Montserrat" pitchFamily="34" charset="-122"/>
                <a:cs typeface="Montserrat" pitchFamily="34" charset="-120"/>
              </a:rPr>
              <a:t>This measure reveals the amount of kurtosis deviating from that of a normal distribution, where kurtosis is set to 0.</a:t>
            </a:r>
            <a:endParaRPr lang="en-US" sz="1577"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90799" y="781050"/>
            <a:ext cx="6301740"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Interpretation of Kurtosis</a:t>
            </a:r>
            <a:endParaRPr lang="en-US" sz="4374" dirty="0"/>
          </a:p>
        </p:txBody>
      </p:sp>
      <p:sp>
        <p:nvSpPr>
          <p:cNvPr id="6" name="Text 3"/>
          <p:cNvSpPr/>
          <p:nvPr/>
        </p:nvSpPr>
        <p:spPr>
          <a:xfrm>
            <a:off x="4490799" y="1808678"/>
            <a:ext cx="9306401" cy="355402"/>
          </a:xfrm>
          <a:prstGeom prst="rect">
            <a:avLst/>
          </a:prstGeom>
          <a:noFill/>
          <a:ln/>
        </p:spPr>
        <p:txBody>
          <a:bodyPr wrap="non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The interpretation of kurtosis depends on its value:</a:t>
            </a:r>
            <a:endParaRPr lang="en-US" sz="1750" dirty="0"/>
          </a:p>
        </p:txBody>
      </p:sp>
      <p:sp>
        <p:nvSpPr>
          <p:cNvPr id="7" name="Shape 4"/>
          <p:cNvSpPr/>
          <p:nvPr/>
        </p:nvSpPr>
        <p:spPr>
          <a:xfrm>
            <a:off x="4490799" y="2587585"/>
            <a:ext cx="499943" cy="499943"/>
          </a:xfrm>
          <a:prstGeom prst="roundRect">
            <a:avLst>
              <a:gd name="adj" fmla="val 26667"/>
            </a:avLst>
          </a:prstGeom>
          <a:solidFill>
            <a:srgbClr val="282C32"/>
          </a:solidFill>
          <a:ln/>
        </p:spPr>
      </p:sp>
      <p:sp>
        <p:nvSpPr>
          <p:cNvPr id="8" name="Text 5"/>
          <p:cNvSpPr/>
          <p:nvPr/>
        </p:nvSpPr>
        <p:spPr>
          <a:xfrm>
            <a:off x="4683562" y="2629257"/>
            <a:ext cx="114300" cy="416481"/>
          </a:xfrm>
          <a:prstGeom prst="rect">
            <a:avLst/>
          </a:prstGeom>
          <a:noFill/>
          <a:ln/>
        </p:spPr>
        <p:txBody>
          <a:bodyPr wrap="none" rtlCol="0" anchor="t"/>
          <a:lstStyle/>
          <a:p>
            <a:pPr marL="0" indent="0" algn="ctr">
              <a:lnSpc>
                <a:spcPts val="3281"/>
              </a:lnSpc>
              <a:buNone/>
            </a:pPr>
            <a:r>
              <a:rPr lang="en-US" sz="2624" b="1" dirty="0">
                <a:solidFill>
                  <a:srgbClr val="60A9FF"/>
                </a:solidFill>
                <a:latin typeface="Barlow" pitchFamily="34" charset="0"/>
                <a:ea typeface="Barlow" pitchFamily="34" charset="-122"/>
                <a:cs typeface="Barlow" pitchFamily="34" charset="-120"/>
              </a:rPr>
              <a:t>1</a:t>
            </a:r>
            <a:endParaRPr lang="en-US" sz="2624" dirty="0"/>
          </a:p>
        </p:txBody>
      </p:sp>
      <p:sp>
        <p:nvSpPr>
          <p:cNvPr id="9" name="Text 6"/>
          <p:cNvSpPr/>
          <p:nvPr/>
        </p:nvSpPr>
        <p:spPr>
          <a:xfrm>
            <a:off x="5212913" y="2663904"/>
            <a:ext cx="2221944"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Kurtosis &gt; 0</a:t>
            </a:r>
            <a:endParaRPr lang="en-US" sz="2187" dirty="0"/>
          </a:p>
        </p:txBody>
      </p:sp>
      <p:sp>
        <p:nvSpPr>
          <p:cNvPr id="10" name="Text 7"/>
          <p:cNvSpPr/>
          <p:nvPr/>
        </p:nvSpPr>
        <p:spPr>
          <a:xfrm>
            <a:off x="5212913" y="3233261"/>
            <a:ext cx="8584287" cy="710803"/>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A positive kurtosis indicates a distribution with heavier tails and a more peaked shape than a normal distribution.</a:t>
            </a:r>
            <a:endParaRPr lang="en-US" sz="1750" dirty="0"/>
          </a:p>
        </p:txBody>
      </p:sp>
      <p:sp>
        <p:nvSpPr>
          <p:cNvPr id="11" name="Shape 8"/>
          <p:cNvSpPr/>
          <p:nvPr/>
        </p:nvSpPr>
        <p:spPr>
          <a:xfrm>
            <a:off x="4490799" y="4339828"/>
            <a:ext cx="499943" cy="499943"/>
          </a:xfrm>
          <a:prstGeom prst="roundRect">
            <a:avLst>
              <a:gd name="adj" fmla="val 26667"/>
            </a:avLst>
          </a:prstGeom>
          <a:solidFill>
            <a:srgbClr val="282C32"/>
          </a:solidFill>
          <a:ln/>
        </p:spPr>
      </p:sp>
      <p:sp>
        <p:nvSpPr>
          <p:cNvPr id="12" name="Text 9"/>
          <p:cNvSpPr/>
          <p:nvPr/>
        </p:nvSpPr>
        <p:spPr>
          <a:xfrm>
            <a:off x="4649272" y="4381500"/>
            <a:ext cx="182880" cy="416481"/>
          </a:xfrm>
          <a:prstGeom prst="rect">
            <a:avLst/>
          </a:prstGeom>
          <a:noFill/>
          <a:ln/>
        </p:spPr>
        <p:txBody>
          <a:bodyPr wrap="none" rtlCol="0" anchor="t"/>
          <a:lstStyle/>
          <a:p>
            <a:pPr marL="0" indent="0" algn="ctr">
              <a:lnSpc>
                <a:spcPts val="3281"/>
              </a:lnSpc>
              <a:buNone/>
            </a:pPr>
            <a:r>
              <a:rPr lang="en-US" sz="2624" b="1" dirty="0">
                <a:solidFill>
                  <a:srgbClr val="60A9FF"/>
                </a:solidFill>
                <a:latin typeface="Barlow" pitchFamily="34" charset="0"/>
                <a:ea typeface="Barlow" pitchFamily="34" charset="-122"/>
                <a:cs typeface="Barlow" pitchFamily="34" charset="-120"/>
              </a:rPr>
              <a:t>2</a:t>
            </a:r>
            <a:endParaRPr lang="en-US" sz="2624" dirty="0"/>
          </a:p>
        </p:txBody>
      </p:sp>
      <p:sp>
        <p:nvSpPr>
          <p:cNvPr id="13" name="Text 10"/>
          <p:cNvSpPr/>
          <p:nvPr/>
        </p:nvSpPr>
        <p:spPr>
          <a:xfrm>
            <a:off x="5212913" y="4416147"/>
            <a:ext cx="2221944"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Kurtosis &lt; 0</a:t>
            </a:r>
            <a:endParaRPr lang="en-US" sz="2187" dirty="0"/>
          </a:p>
        </p:txBody>
      </p:sp>
      <p:sp>
        <p:nvSpPr>
          <p:cNvPr id="14" name="Text 11"/>
          <p:cNvSpPr/>
          <p:nvPr/>
        </p:nvSpPr>
        <p:spPr>
          <a:xfrm>
            <a:off x="5212913" y="4985504"/>
            <a:ext cx="8584287" cy="710803"/>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A negative kurtosis suggests a distribution with lighter tails and a flatter shape than a normal distribution.</a:t>
            </a:r>
            <a:endParaRPr lang="en-US" sz="1750" dirty="0"/>
          </a:p>
        </p:txBody>
      </p:sp>
      <p:sp>
        <p:nvSpPr>
          <p:cNvPr id="15" name="Shape 12"/>
          <p:cNvSpPr/>
          <p:nvPr/>
        </p:nvSpPr>
        <p:spPr>
          <a:xfrm>
            <a:off x="4490799" y="6092071"/>
            <a:ext cx="499943" cy="499943"/>
          </a:xfrm>
          <a:prstGeom prst="roundRect">
            <a:avLst>
              <a:gd name="adj" fmla="val 26667"/>
            </a:avLst>
          </a:prstGeom>
          <a:solidFill>
            <a:srgbClr val="282C32"/>
          </a:solidFill>
          <a:ln/>
        </p:spPr>
      </p:sp>
      <p:sp>
        <p:nvSpPr>
          <p:cNvPr id="16" name="Text 13"/>
          <p:cNvSpPr/>
          <p:nvPr/>
        </p:nvSpPr>
        <p:spPr>
          <a:xfrm>
            <a:off x="4649272" y="6133743"/>
            <a:ext cx="182880" cy="416481"/>
          </a:xfrm>
          <a:prstGeom prst="rect">
            <a:avLst/>
          </a:prstGeom>
          <a:noFill/>
          <a:ln/>
        </p:spPr>
        <p:txBody>
          <a:bodyPr wrap="none" rtlCol="0" anchor="t"/>
          <a:lstStyle/>
          <a:p>
            <a:pPr marL="0" indent="0" algn="ctr">
              <a:lnSpc>
                <a:spcPts val="3281"/>
              </a:lnSpc>
              <a:buNone/>
            </a:pPr>
            <a:r>
              <a:rPr lang="en-US" sz="2624" b="1" dirty="0">
                <a:solidFill>
                  <a:srgbClr val="60A9FF"/>
                </a:solidFill>
                <a:latin typeface="Barlow" pitchFamily="34" charset="0"/>
                <a:ea typeface="Barlow" pitchFamily="34" charset="-122"/>
                <a:cs typeface="Barlow" pitchFamily="34" charset="-120"/>
              </a:rPr>
              <a:t>3</a:t>
            </a:r>
            <a:endParaRPr lang="en-US" sz="2624" dirty="0"/>
          </a:p>
        </p:txBody>
      </p:sp>
      <p:sp>
        <p:nvSpPr>
          <p:cNvPr id="17" name="Text 14"/>
          <p:cNvSpPr/>
          <p:nvPr/>
        </p:nvSpPr>
        <p:spPr>
          <a:xfrm>
            <a:off x="5212913" y="6168390"/>
            <a:ext cx="2221944"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Kurtosis = 0</a:t>
            </a:r>
            <a:endParaRPr lang="en-US" sz="2187" dirty="0"/>
          </a:p>
        </p:txBody>
      </p:sp>
      <p:sp>
        <p:nvSpPr>
          <p:cNvPr id="18" name="Text 15"/>
          <p:cNvSpPr/>
          <p:nvPr/>
        </p:nvSpPr>
        <p:spPr>
          <a:xfrm>
            <a:off x="5212913" y="6737747"/>
            <a:ext cx="8584287" cy="710803"/>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A kurtosis of 0 implies that the distribution has the same shape as a normal distribution.</a:t>
            </a:r>
            <a:endParaRPr lang="en-US" sz="175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
        <p:nvSpPr>
          <p:cNvPr id="4" name="Text 2"/>
          <p:cNvSpPr/>
          <p:nvPr/>
        </p:nvSpPr>
        <p:spPr>
          <a:xfrm>
            <a:off x="1760220" y="3767614"/>
            <a:ext cx="4443889" cy="694373"/>
          </a:xfrm>
          <a:prstGeom prst="rect">
            <a:avLst/>
          </a:prstGeom>
          <a:noFill/>
          <a:ln/>
        </p:spPr>
        <p:txBody>
          <a:bodyPr wrap="none" rtlCol="0" anchor="t"/>
          <a:lstStyle/>
          <a:p>
            <a:pPr marL="0" indent="0">
              <a:lnSpc>
                <a:spcPts val="5468"/>
              </a:lnSpc>
              <a:buNone/>
            </a:pPr>
            <a:endParaRPr lang="en-US" sz="4374" dirty="0"/>
          </a:p>
        </p:txBody>
      </p:sp>
      <p:sp>
        <p:nvSpPr>
          <p:cNvPr id="8" name="TextBox 7">
            <a:extLst>
              <a:ext uri="{FF2B5EF4-FFF2-40B4-BE49-F238E27FC236}">
                <a16:creationId xmlns:a16="http://schemas.microsoft.com/office/drawing/2014/main" id="{E32AFE02-B3B5-D4BE-A05A-B95361A41345}"/>
              </a:ext>
            </a:extLst>
          </p:cNvPr>
          <p:cNvSpPr txBox="1"/>
          <p:nvPr/>
        </p:nvSpPr>
        <p:spPr>
          <a:xfrm>
            <a:off x="1575489" y="719925"/>
            <a:ext cx="10666664" cy="1015663"/>
          </a:xfrm>
          <a:prstGeom prst="rect">
            <a:avLst/>
          </a:prstGeom>
          <a:noFill/>
        </p:spPr>
        <p:txBody>
          <a:bodyPr wrap="square" rtlCol="0">
            <a:spAutoFit/>
          </a:bodyPr>
          <a:lstStyle/>
          <a:p>
            <a:r>
              <a:rPr lang="en-IN" sz="2000" strike="noStrike" kern="100" spc="25" dirty="0">
                <a:solidFill>
                  <a:schemeClr val="bg1"/>
                </a:solidFill>
                <a:effectLst/>
                <a:latin typeface="Lato" panose="020F0502020204030203" pitchFamily="34" charset="0"/>
                <a:ea typeface="Calibri" panose="020F0502020204030204" pitchFamily="34" charset="0"/>
                <a:cs typeface="Mangal" panose="02040503050203030202" pitchFamily="18" charset="0"/>
                <a:hlinkClick r:id="rId3">
                  <a:extLst>
                    <a:ext uri="{A12FA001-AC4F-418D-AE19-62706E023703}">
                      <ahyp:hlinkClr xmlns:ahyp="http://schemas.microsoft.com/office/drawing/2018/hyperlinkcolor" val="tx"/>
                    </a:ext>
                  </a:extLst>
                </a:hlinkClick>
              </a:rPr>
              <a:t>Mathematically</a:t>
            </a:r>
            <a:r>
              <a:rPr lang="en-IN" sz="2000" kern="100" spc="25" dirty="0">
                <a:solidFill>
                  <a:schemeClr val="bg1"/>
                </a:solidFill>
                <a:effectLst/>
                <a:latin typeface="Lato" panose="020F0502020204030203" pitchFamily="34" charset="0"/>
                <a:ea typeface="Calibri" panose="020F0502020204030204" pitchFamily="34" charset="0"/>
                <a:cs typeface="Mangal" panose="02040503050203030202" pitchFamily="18" charset="0"/>
              </a:rPr>
              <a:t>, the kurtosis of a distribution of a random variable X, with a mean </a:t>
            </a:r>
            <a:r>
              <a:rPr lang="en-IN" sz="2000" kern="100" spc="25" dirty="0">
                <a:solidFill>
                  <a:schemeClr val="bg1"/>
                </a:solidFill>
                <a:effectLst/>
                <a:latin typeface="Calibri" panose="020F0502020204030204" pitchFamily="34" charset="0"/>
                <a:ea typeface="Calibri" panose="020F0502020204030204" pitchFamily="34" charset="0"/>
                <a:cs typeface="Calibri" panose="020F0502020204030204" pitchFamily="34" charset="0"/>
              </a:rPr>
              <a:t>μ</a:t>
            </a:r>
            <a:r>
              <a:rPr lang="en-IN" sz="2000" kern="100" spc="25" dirty="0">
                <a:solidFill>
                  <a:schemeClr val="bg1"/>
                </a:solidFill>
                <a:effectLst/>
                <a:latin typeface="Lato" panose="020F0502020204030203" pitchFamily="34" charset="0"/>
                <a:ea typeface="Calibri" panose="020F0502020204030204" pitchFamily="34" charset="0"/>
                <a:cs typeface="Mangal" panose="02040503050203030202" pitchFamily="18" charset="0"/>
              </a:rPr>
              <a:t> and standard deviation </a:t>
            </a:r>
            <a:r>
              <a:rPr lang="en-IN" sz="2000" kern="100" spc="25" dirty="0">
                <a:solidFill>
                  <a:schemeClr val="bg1"/>
                </a:solidFill>
                <a:effectLst/>
                <a:latin typeface="Calibri" panose="020F0502020204030204" pitchFamily="34" charset="0"/>
                <a:ea typeface="Calibri" panose="020F0502020204030204" pitchFamily="34" charset="0"/>
                <a:cs typeface="Calibri" panose="020F0502020204030204" pitchFamily="34" charset="0"/>
              </a:rPr>
              <a:t>σ</a:t>
            </a:r>
            <a:r>
              <a:rPr lang="en-IN" sz="2000" kern="100" spc="25" dirty="0">
                <a:solidFill>
                  <a:schemeClr val="bg1"/>
                </a:solidFill>
                <a:effectLst/>
                <a:latin typeface="Lato" panose="020F0502020204030203" pitchFamily="34" charset="0"/>
                <a:ea typeface="Calibri" panose="020F0502020204030204" pitchFamily="34" charset="0"/>
                <a:cs typeface="Mangal" panose="02040503050203030202" pitchFamily="18" charset="0"/>
              </a:rPr>
              <a:t> is defined as the ratio of the fourth moment to the square of the variance </a:t>
            </a:r>
            <a:r>
              <a:rPr lang="en-IN" sz="2000" kern="100" dirty="0">
                <a:solidFill>
                  <a:schemeClr val="bg1"/>
                </a:solidFill>
                <a:effectLst/>
                <a:latin typeface="MJXc-TeX-math-Iw"/>
                <a:ea typeface="Calibri" panose="020F0502020204030204" pitchFamily="34" charset="0"/>
                <a:cs typeface="Mangal" panose="02040503050203030202" pitchFamily="18" charset="0"/>
              </a:rPr>
              <a:t>σ</a:t>
            </a:r>
            <a:r>
              <a:rPr lang="en-IN" sz="2000" kern="100" baseline="30000" dirty="0">
                <a:solidFill>
                  <a:schemeClr val="bg1"/>
                </a:solidFill>
                <a:effectLst/>
                <a:latin typeface="MJXc-TeX-math-Iw"/>
                <a:ea typeface="Calibri" panose="020F0502020204030204" pitchFamily="34" charset="0"/>
                <a:cs typeface="Mangal" panose="02040503050203030202" pitchFamily="18" charset="0"/>
              </a:rPr>
              <a:t>2 </a:t>
            </a:r>
            <a:r>
              <a:rPr lang="en-IN" sz="2000" kern="100" dirty="0">
                <a:solidFill>
                  <a:schemeClr val="bg1"/>
                </a:solidFill>
                <a:effectLst/>
                <a:latin typeface="MJXc-TeX-math-Iw"/>
                <a:ea typeface="Calibri" panose="020F0502020204030204" pitchFamily="34" charset="0"/>
                <a:cs typeface="Mangal" panose="02040503050203030202" pitchFamily="18" charset="0"/>
              </a:rPr>
              <a:t>. </a:t>
            </a:r>
            <a:endParaRPr lang="en-IN" sz="2000" dirty="0">
              <a:solidFill>
                <a:schemeClr val="bg1"/>
              </a:solidFill>
            </a:endParaRPr>
          </a:p>
        </p:txBody>
      </p:sp>
      <p:pic>
        <p:nvPicPr>
          <p:cNvPr id="9" name="Picture 8">
            <a:extLst>
              <a:ext uri="{FF2B5EF4-FFF2-40B4-BE49-F238E27FC236}">
                <a16:creationId xmlns:a16="http://schemas.microsoft.com/office/drawing/2014/main" id="{075011DC-9145-CA48-B02C-84D7CCE6392C}"/>
              </a:ext>
            </a:extLst>
          </p:cNvPr>
          <p:cNvPicPr>
            <a:picLocks noChangeAspect="1"/>
          </p:cNvPicPr>
          <p:nvPr/>
        </p:nvPicPr>
        <p:blipFill>
          <a:blip r:embed="rId4"/>
          <a:stretch>
            <a:fillRect/>
          </a:stretch>
        </p:blipFill>
        <p:spPr>
          <a:xfrm>
            <a:off x="1760220" y="1982561"/>
            <a:ext cx="5761219" cy="1164437"/>
          </a:xfrm>
          <a:prstGeom prst="rect">
            <a:avLst/>
          </a:prstGeom>
        </p:spPr>
      </p:pic>
      <p:sp>
        <p:nvSpPr>
          <p:cNvPr id="10" name="TextBox 9">
            <a:extLst>
              <a:ext uri="{FF2B5EF4-FFF2-40B4-BE49-F238E27FC236}">
                <a16:creationId xmlns:a16="http://schemas.microsoft.com/office/drawing/2014/main" id="{E8859CE6-4204-05F5-0737-92A6057F47B6}"/>
              </a:ext>
            </a:extLst>
          </p:cNvPr>
          <p:cNvSpPr txBox="1"/>
          <p:nvPr/>
        </p:nvSpPr>
        <p:spPr>
          <a:xfrm>
            <a:off x="1575489" y="3676174"/>
            <a:ext cx="10350004" cy="2149306"/>
          </a:xfrm>
          <a:prstGeom prst="rect">
            <a:avLst/>
          </a:prstGeom>
          <a:noFill/>
        </p:spPr>
        <p:txBody>
          <a:bodyPr wrap="square" rtlCol="0">
            <a:spAutoFit/>
          </a:bodyPr>
          <a:lstStyle/>
          <a:p>
            <a:pPr fontAlgn="base">
              <a:spcAft>
                <a:spcPts val="1800"/>
              </a:spcAft>
            </a:pPr>
            <a:r>
              <a:rPr lang="en-IN" sz="1600" spc="25" dirty="0">
                <a:solidFill>
                  <a:schemeClr val="bg1"/>
                </a:solidFill>
                <a:effectLst/>
                <a:latin typeface="Lato" panose="020F0502020204030203" pitchFamily="34" charset="0"/>
                <a:ea typeface="Times New Roman" panose="02020603050405020304" pitchFamily="18" charset="0"/>
              </a:rPr>
              <a:t>From the above expression, we can already see that outliers will significantly impact this value.</a:t>
            </a:r>
            <a:endParaRPr lang="en-IN" sz="1600" dirty="0">
              <a:solidFill>
                <a:schemeClr val="bg1"/>
              </a:solidFill>
              <a:effectLst/>
              <a:latin typeface="Times New Roman" panose="02020603050405020304" pitchFamily="18" charset="0"/>
              <a:ea typeface="Times New Roman" panose="02020603050405020304" pitchFamily="18" charset="0"/>
            </a:endParaRPr>
          </a:p>
          <a:p>
            <a:r>
              <a:rPr lang="en-IN" sz="1600" spc="25" dirty="0">
                <a:solidFill>
                  <a:schemeClr val="bg1"/>
                </a:solidFill>
                <a:effectLst/>
                <a:latin typeface="Lato" panose="020F0502020204030203" pitchFamily="34" charset="0"/>
                <a:ea typeface="Times New Roman" panose="02020603050405020304" pitchFamily="18" charset="0"/>
              </a:rPr>
              <a:t>This is because for any outlier </a:t>
            </a:r>
            <a:r>
              <a:rPr lang="en-IN" sz="1600" dirty="0" err="1">
                <a:solidFill>
                  <a:schemeClr val="bg1"/>
                </a:solidFill>
                <a:effectLst/>
                <a:latin typeface="MJXc-TeX-math-Iw"/>
                <a:ea typeface="Times New Roman" panose="02020603050405020304" pitchFamily="18" charset="0"/>
              </a:rPr>
              <a:t>x</a:t>
            </a:r>
            <a:r>
              <a:rPr lang="en-IN" sz="1600" baseline="-25000" dirty="0" err="1">
                <a:solidFill>
                  <a:schemeClr val="bg1"/>
                </a:solidFill>
                <a:effectLst/>
                <a:latin typeface="MJXc-TeX-math-Iw"/>
                <a:ea typeface="Times New Roman" panose="02020603050405020304" pitchFamily="18" charset="0"/>
              </a:rPr>
              <a:t>p</a:t>
            </a:r>
            <a:r>
              <a:rPr lang="en-IN" sz="1600" baseline="-25000" dirty="0">
                <a:solidFill>
                  <a:schemeClr val="bg1"/>
                </a:solidFill>
                <a:effectLst/>
                <a:latin typeface="Times New Roman" panose="02020603050405020304" pitchFamily="18" charset="0"/>
                <a:ea typeface="Times New Roman" panose="02020603050405020304" pitchFamily="18" charset="0"/>
              </a:rPr>
              <a:t> </a:t>
            </a:r>
            <a:r>
              <a:rPr lang="en-IN" sz="2000" baseline="-25000" dirty="0">
                <a:solidFill>
                  <a:schemeClr val="bg1"/>
                </a:solidFill>
                <a:effectLst/>
                <a:latin typeface="Times New Roman" panose="02020603050405020304" pitchFamily="18" charset="0"/>
                <a:ea typeface="Times New Roman" panose="02020603050405020304" pitchFamily="18" charset="0"/>
              </a:rPr>
              <a:t>,</a:t>
            </a:r>
            <a:r>
              <a:rPr lang="en-IN" sz="2000" b="1" spc="25" baseline="-25000" dirty="0">
                <a:solidFill>
                  <a:schemeClr val="bg1"/>
                </a:solidFill>
                <a:effectLst/>
                <a:latin typeface="inherit"/>
                <a:ea typeface="Times New Roman" panose="02020603050405020304" pitchFamily="18" charset="0"/>
              </a:rPr>
              <a:t> </a:t>
            </a:r>
            <a:r>
              <a:rPr lang="en-IN" sz="2800" spc="25" baseline="-25000" dirty="0">
                <a:solidFill>
                  <a:schemeClr val="bg1"/>
                </a:solidFill>
                <a:effectLst/>
                <a:latin typeface="Lato" panose="020F0502020204030203" pitchFamily="34" charset="0"/>
                <a:ea typeface="Times New Roman" panose="02020603050405020304" pitchFamily="18" charset="0"/>
              </a:rPr>
              <a:t>the value</a:t>
            </a:r>
            <a:r>
              <a:rPr lang="en-IN" sz="2800" b="1" spc="25" baseline="-25000" dirty="0">
                <a:solidFill>
                  <a:schemeClr val="bg1"/>
                </a:solidFill>
                <a:effectLst/>
                <a:latin typeface="inherit"/>
                <a:ea typeface="Times New Roman" panose="02020603050405020304" pitchFamily="18" charset="0"/>
              </a:rPr>
              <a:t> </a:t>
            </a:r>
            <a:r>
              <a:rPr lang="en-IN" sz="2800" baseline="-25000" dirty="0">
                <a:solidFill>
                  <a:schemeClr val="bg1"/>
                </a:solidFill>
                <a:effectLst/>
                <a:latin typeface="MJXc-TeX-main-Rw"/>
                <a:ea typeface="Times New Roman" panose="02020603050405020304" pitchFamily="18" charset="0"/>
              </a:rPr>
              <a:t>(</a:t>
            </a:r>
            <a:r>
              <a:rPr lang="en-IN" sz="2800" baseline="-25000" dirty="0" err="1">
                <a:solidFill>
                  <a:schemeClr val="bg1"/>
                </a:solidFill>
                <a:latin typeface="MJXc-TeX-math-Iw"/>
                <a:ea typeface="Times New Roman" panose="02020603050405020304" pitchFamily="18" charset="0"/>
              </a:rPr>
              <a:t>X</a:t>
            </a:r>
            <a:r>
              <a:rPr lang="en-IN" sz="2800" baseline="-25000" dirty="0" err="1">
                <a:solidFill>
                  <a:schemeClr val="bg1"/>
                </a:solidFill>
                <a:effectLst/>
                <a:latin typeface="MJXc-TeX-math-Iw"/>
                <a:ea typeface="Times New Roman" panose="02020603050405020304" pitchFamily="18" charset="0"/>
              </a:rPr>
              <a:t>p</a:t>
            </a:r>
            <a:r>
              <a:rPr lang="en-IN" sz="2800" baseline="-25000" dirty="0">
                <a:solidFill>
                  <a:schemeClr val="bg1"/>
                </a:solidFill>
                <a:effectLst/>
                <a:latin typeface="MJXc-TeX-main-Rw"/>
                <a:ea typeface="Times New Roman" panose="02020603050405020304" pitchFamily="18" charset="0"/>
              </a:rPr>
              <a:t>−</a:t>
            </a:r>
            <a:r>
              <a:rPr lang="en-IN" sz="2800" baseline="-25000" dirty="0">
                <a:solidFill>
                  <a:schemeClr val="bg1"/>
                </a:solidFill>
                <a:effectLst/>
                <a:latin typeface="MJXc-TeX-math-Iw"/>
                <a:ea typeface="Times New Roman" panose="02020603050405020304" pitchFamily="18" charset="0"/>
              </a:rPr>
              <a:t>μ</a:t>
            </a:r>
            <a:r>
              <a:rPr lang="en-IN" sz="2800" baseline="-25000" dirty="0">
                <a:solidFill>
                  <a:schemeClr val="bg1"/>
                </a:solidFill>
                <a:effectLst/>
                <a:latin typeface="MJXc-TeX-main-Rw"/>
                <a:ea typeface="Times New Roman" panose="02020603050405020304" pitchFamily="18" charset="0"/>
              </a:rPr>
              <a:t>) will tend to be   large anyway, but then the outliers contribution to the sum is raised to the power of four </a:t>
            </a:r>
            <a:r>
              <a:rPr lang="en-IN" sz="2800" spc="25" baseline="-25000" dirty="0">
                <a:solidFill>
                  <a:schemeClr val="bg1"/>
                </a:solidFill>
                <a:effectLst/>
                <a:latin typeface="Lato" panose="020F0502020204030203" pitchFamily="34" charset="0"/>
                <a:ea typeface="Times New Roman" panose="02020603050405020304" pitchFamily="18" charset="0"/>
              </a:rPr>
              <a:t>i.e. </a:t>
            </a:r>
            <a:r>
              <a:rPr lang="en-IN" sz="2800" baseline="-25000" dirty="0">
                <a:solidFill>
                  <a:schemeClr val="bg1"/>
                </a:solidFill>
                <a:effectLst/>
                <a:latin typeface="MJXc-TeX-main-Rw"/>
                <a:ea typeface="Times New Roman" panose="02020603050405020304" pitchFamily="18" charset="0"/>
              </a:rPr>
              <a:t>(</a:t>
            </a:r>
            <a:r>
              <a:rPr lang="en-IN" sz="2800" baseline="-25000" dirty="0" err="1">
                <a:solidFill>
                  <a:schemeClr val="bg1"/>
                </a:solidFill>
                <a:latin typeface="MJXc-TeX-math-Iw"/>
                <a:ea typeface="Times New Roman" panose="02020603050405020304" pitchFamily="18" charset="0"/>
              </a:rPr>
              <a:t>X</a:t>
            </a:r>
            <a:r>
              <a:rPr lang="en-IN" sz="2800" baseline="-25000" dirty="0" err="1">
                <a:solidFill>
                  <a:schemeClr val="bg1"/>
                </a:solidFill>
                <a:effectLst/>
                <a:latin typeface="MJXc-TeX-math-Iw"/>
                <a:ea typeface="Times New Roman" panose="02020603050405020304" pitchFamily="18" charset="0"/>
              </a:rPr>
              <a:t>p</a:t>
            </a:r>
            <a:r>
              <a:rPr lang="en-IN" sz="2800" baseline="-25000" dirty="0">
                <a:solidFill>
                  <a:schemeClr val="bg1"/>
                </a:solidFill>
                <a:effectLst/>
                <a:latin typeface="MJXc-TeX-main-Rw"/>
                <a:ea typeface="Times New Roman" panose="02020603050405020304" pitchFamily="18" charset="0"/>
              </a:rPr>
              <a:t>−</a:t>
            </a:r>
            <a:r>
              <a:rPr lang="en-IN" sz="2800" baseline="-25000" dirty="0">
                <a:solidFill>
                  <a:schemeClr val="bg1"/>
                </a:solidFill>
                <a:effectLst/>
                <a:latin typeface="MJXc-TeX-math-Iw"/>
                <a:ea typeface="Times New Roman" panose="02020603050405020304" pitchFamily="18" charset="0"/>
              </a:rPr>
              <a:t>μ</a:t>
            </a:r>
            <a:r>
              <a:rPr lang="en-IN" sz="2800" baseline="-25000" dirty="0">
                <a:solidFill>
                  <a:schemeClr val="bg1"/>
                </a:solidFill>
                <a:effectLst/>
                <a:latin typeface="MJXc-TeX-main-Rw"/>
                <a:ea typeface="Times New Roman" panose="02020603050405020304" pitchFamily="18" charset="0"/>
              </a:rPr>
              <a:t>)</a:t>
            </a:r>
            <a:r>
              <a:rPr lang="en-IN" sz="2000" baseline="30000" dirty="0">
                <a:solidFill>
                  <a:schemeClr val="bg1"/>
                </a:solidFill>
                <a:effectLst/>
                <a:latin typeface="MJXc-TeX-main-Rw"/>
                <a:ea typeface="Times New Roman" panose="02020603050405020304" pitchFamily="18" charset="0"/>
              </a:rPr>
              <a:t>4</a:t>
            </a:r>
            <a:r>
              <a:rPr lang="en-IN" sz="2800" baseline="30000" dirty="0">
                <a:solidFill>
                  <a:schemeClr val="bg1"/>
                </a:solidFill>
                <a:effectLst/>
                <a:latin typeface="MJXc-TeX-main-Rw"/>
                <a:ea typeface="Times New Roman" panose="02020603050405020304" pitchFamily="18" charset="0"/>
              </a:rPr>
              <a:t> </a:t>
            </a:r>
            <a:r>
              <a:rPr lang="en-IN" sz="2800" baseline="-25000" dirty="0">
                <a:solidFill>
                  <a:schemeClr val="bg1"/>
                </a:solidFill>
                <a:effectLst/>
                <a:latin typeface="MJXc-TeX-main-Rw"/>
                <a:ea typeface="Times New Roman" panose="02020603050405020304" pitchFamily="18" charset="0"/>
              </a:rPr>
              <a:t>. </a:t>
            </a:r>
            <a:r>
              <a:rPr lang="en-IN" sz="2800" spc="25" baseline="-25000" dirty="0">
                <a:solidFill>
                  <a:schemeClr val="bg1"/>
                </a:solidFill>
                <a:effectLst/>
                <a:latin typeface="Lato" panose="020F0502020204030203" pitchFamily="34" charset="0"/>
                <a:ea typeface="Times New Roman" panose="02020603050405020304" pitchFamily="18" charset="0"/>
              </a:rPr>
              <a:t>In other words, the key factor that would determine the value of kurtosis is the number and size of the outliers/extreme values, which are reflected in heavier/fatter tails of the distribution</a:t>
            </a:r>
            <a:r>
              <a:rPr lang="en-IN" sz="2800" spc="25" baseline="-25000">
                <a:solidFill>
                  <a:schemeClr val="bg1"/>
                </a:solidFill>
                <a:effectLst/>
                <a:latin typeface="Lato" panose="020F0502020204030203" pitchFamily="34" charset="0"/>
                <a:ea typeface="Times New Roman" panose="02020603050405020304" pitchFamily="18" charset="0"/>
              </a:rPr>
              <a:t>.</a:t>
            </a:r>
            <a:r>
              <a:rPr lang="en-IN" sz="2800" baseline="-25000">
                <a:solidFill>
                  <a:schemeClr val="bg1"/>
                </a:solidFill>
                <a:effectLst/>
                <a:latin typeface="MJXc-TeX-main-Rw"/>
                <a:ea typeface="Times New Roman" panose="02020603050405020304" pitchFamily="18" charset="0"/>
              </a:rPr>
              <a:t> </a:t>
            </a:r>
          </a:p>
          <a:p>
            <a:endParaRPr lang="en-IN" sz="2800" dirty="0">
              <a:solidFill>
                <a:schemeClr val="bg1"/>
              </a:solidFill>
            </a:endParaRPr>
          </a:p>
        </p:txBody>
      </p:sp>
      <p:pic>
        <p:nvPicPr>
          <p:cNvPr id="11" name="Picture 10">
            <a:extLst>
              <a:ext uri="{FF2B5EF4-FFF2-40B4-BE49-F238E27FC236}">
                <a16:creationId xmlns:a16="http://schemas.microsoft.com/office/drawing/2014/main" id="{768D7476-3C33-27F0-339E-5C0AD6FBFAF9}"/>
              </a:ext>
            </a:extLst>
          </p:cNvPr>
          <p:cNvPicPr>
            <a:picLocks noChangeAspect="1"/>
          </p:cNvPicPr>
          <p:nvPr/>
        </p:nvPicPr>
        <p:blipFill>
          <a:blip r:embed="rId5"/>
          <a:stretch>
            <a:fillRect/>
          </a:stretch>
        </p:blipFill>
        <p:spPr>
          <a:xfrm>
            <a:off x="1909937" y="6042232"/>
            <a:ext cx="10838653" cy="143657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82C32">
              <a:alpha val="80000"/>
            </a:srgbClr>
          </a:solidFill>
          <a:ln/>
        </p:spPr>
      </p:sp>
      <p:graphicFrame>
        <p:nvGraphicFramePr>
          <p:cNvPr id="8" name="Table 7">
            <a:extLst>
              <a:ext uri="{FF2B5EF4-FFF2-40B4-BE49-F238E27FC236}">
                <a16:creationId xmlns:a16="http://schemas.microsoft.com/office/drawing/2014/main" id="{263598BE-E340-7CC3-7BA0-41A0832F278A}"/>
              </a:ext>
            </a:extLst>
          </p:cNvPr>
          <p:cNvGraphicFramePr>
            <a:graphicFrameLocks noGrp="1"/>
          </p:cNvGraphicFramePr>
          <p:nvPr>
            <p:extLst>
              <p:ext uri="{D42A27DB-BD31-4B8C-83A1-F6EECF244321}">
                <p14:modId xmlns:p14="http://schemas.microsoft.com/office/powerpoint/2010/main" val="3164110284"/>
              </p:ext>
            </p:extLst>
          </p:nvPr>
        </p:nvGraphicFramePr>
        <p:xfrm>
          <a:off x="2810108" y="524107"/>
          <a:ext cx="8709102" cy="6601523"/>
        </p:xfrm>
        <a:graphic>
          <a:graphicData uri="http://schemas.openxmlformats.org/drawingml/2006/table">
            <a:tbl>
              <a:tblPr firstRow="1" firstCol="1" bandRow="1">
                <a:tableStyleId>{5C22544A-7EE6-4342-B048-85BDC9FD1C3A}</a:tableStyleId>
              </a:tblPr>
              <a:tblGrid>
                <a:gridCol w="2419068">
                  <a:extLst>
                    <a:ext uri="{9D8B030D-6E8A-4147-A177-3AD203B41FA5}">
                      <a16:colId xmlns:a16="http://schemas.microsoft.com/office/drawing/2014/main" val="3111451197"/>
                    </a:ext>
                  </a:extLst>
                </a:gridCol>
                <a:gridCol w="2419068">
                  <a:extLst>
                    <a:ext uri="{9D8B030D-6E8A-4147-A177-3AD203B41FA5}">
                      <a16:colId xmlns:a16="http://schemas.microsoft.com/office/drawing/2014/main" val="357933053"/>
                    </a:ext>
                  </a:extLst>
                </a:gridCol>
                <a:gridCol w="2097057">
                  <a:extLst>
                    <a:ext uri="{9D8B030D-6E8A-4147-A177-3AD203B41FA5}">
                      <a16:colId xmlns:a16="http://schemas.microsoft.com/office/drawing/2014/main" val="2533170600"/>
                    </a:ext>
                  </a:extLst>
                </a:gridCol>
                <a:gridCol w="1773909">
                  <a:extLst>
                    <a:ext uri="{9D8B030D-6E8A-4147-A177-3AD203B41FA5}">
                      <a16:colId xmlns:a16="http://schemas.microsoft.com/office/drawing/2014/main" val="3383233424"/>
                    </a:ext>
                  </a:extLst>
                </a:gridCol>
              </a:tblGrid>
              <a:tr h="896349">
                <a:tc rowSpan="2">
                  <a:txBody>
                    <a:bodyPr/>
                    <a:lstStyle/>
                    <a:p>
                      <a:pPr>
                        <a:lnSpc>
                          <a:spcPct val="107000"/>
                        </a:lnSpc>
                      </a:pPr>
                      <a:endParaRPr lang="en-IN" sz="1100" kern="100">
                        <a:effectLst/>
                        <a:latin typeface="Calibri" panose="020F0502020204030204" pitchFamily="34" charset="0"/>
                        <a:cs typeface="Mangal" panose="02040503050203030202" pitchFamily="18" charset="0"/>
                      </a:endParaRPr>
                    </a:p>
                  </a:txBody>
                  <a:tcPr marL="9525" marR="9525" marT="9525" marB="9525"/>
                </a:tc>
                <a:tc gridSpan="3">
                  <a:txBody>
                    <a:bodyPr/>
                    <a:lstStyle/>
                    <a:p>
                      <a:pPr algn="ctr">
                        <a:lnSpc>
                          <a:spcPct val="107000"/>
                        </a:lnSpc>
                        <a:spcAft>
                          <a:spcPts val="2250"/>
                        </a:spcAft>
                      </a:pPr>
                      <a:r>
                        <a:rPr lang="en-IN" sz="1800" kern="0">
                          <a:effectLst/>
                        </a:rPr>
                        <a:t>Category</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574557610"/>
                  </a:ext>
                </a:extLst>
              </a:tr>
              <a:tr h="402495">
                <a:tc vMerge="1">
                  <a:txBody>
                    <a:bodyPr/>
                    <a:lstStyle/>
                    <a:p>
                      <a:endParaRPr lang="en-IN"/>
                    </a:p>
                  </a:txBody>
                  <a:tcPr/>
                </a:tc>
                <a:tc>
                  <a:txBody>
                    <a:bodyPr/>
                    <a:lstStyle/>
                    <a:p>
                      <a:pPr>
                        <a:lnSpc>
                          <a:spcPct val="107000"/>
                        </a:lnSpc>
                        <a:spcAft>
                          <a:spcPts val="2250"/>
                        </a:spcAft>
                      </a:pPr>
                      <a:r>
                        <a:rPr lang="en-IN" sz="1400" u="sng" kern="0">
                          <a:effectLst/>
                          <a:hlinkClick r:id="rId4"/>
                        </a:rPr>
                        <a:t>Mesokurtic</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tc>
                <a:tc>
                  <a:txBody>
                    <a:bodyPr/>
                    <a:lstStyle/>
                    <a:p>
                      <a:pPr>
                        <a:lnSpc>
                          <a:spcPct val="107000"/>
                        </a:lnSpc>
                        <a:spcAft>
                          <a:spcPts val="2250"/>
                        </a:spcAft>
                      </a:pPr>
                      <a:r>
                        <a:rPr lang="en-IN" sz="1400" u="sng" kern="0">
                          <a:effectLst/>
                          <a:hlinkClick r:id="rId5"/>
                        </a:rPr>
                        <a:t>Platykurtic</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tc>
                <a:tc>
                  <a:txBody>
                    <a:bodyPr/>
                    <a:lstStyle/>
                    <a:p>
                      <a:pPr>
                        <a:lnSpc>
                          <a:spcPct val="107000"/>
                        </a:lnSpc>
                        <a:spcAft>
                          <a:spcPts val="2250"/>
                        </a:spcAft>
                      </a:pPr>
                      <a:r>
                        <a:rPr lang="en-IN" sz="1400" u="sng" kern="0">
                          <a:effectLst/>
                          <a:hlinkClick r:id="rId6"/>
                        </a:rPr>
                        <a:t>Leptokurtic</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tc>
                <a:extLst>
                  <a:ext uri="{0D108BD9-81ED-4DB2-BD59-A6C34878D82A}">
                    <a16:rowId xmlns:a16="http://schemas.microsoft.com/office/drawing/2014/main" val="2650041752"/>
                  </a:ext>
                </a:extLst>
              </a:tr>
              <a:tr h="881266">
                <a:tc>
                  <a:txBody>
                    <a:bodyPr/>
                    <a:lstStyle/>
                    <a:p>
                      <a:pPr>
                        <a:lnSpc>
                          <a:spcPct val="107000"/>
                        </a:lnSpc>
                        <a:spcAft>
                          <a:spcPts val="2250"/>
                        </a:spcAft>
                      </a:pPr>
                      <a:r>
                        <a:rPr lang="en-IN" sz="1400" kern="0">
                          <a:effectLst/>
                        </a:rPr>
                        <a:t>Tailedness</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tc>
                <a:tc>
                  <a:txBody>
                    <a:bodyPr/>
                    <a:lstStyle/>
                    <a:p>
                      <a:pPr>
                        <a:lnSpc>
                          <a:spcPct val="107000"/>
                        </a:lnSpc>
                        <a:spcAft>
                          <a:spcPts val="2250"/>
                        </a:spcAft>
                      </a:pPr>
                      <a:r>
                        <a:rPr lang="en-IN" sz="1400" kern="0">
                          <a:effectLst/>
                        </a:rPr>
                        <a:t>Medium-tailed</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tc>
                <a:tc>
                  <a:txBody>
                    <a:bodyPr/>
                    <a:lstStyle/>
                    <a:p>
                      <a:pPr>
                        <a:lnSpc>
                          <a:spcPct val="107000"/>
                        </a:lnSpc>
                        <a:spcAft>
                          <a:spcPts val="2250"/>
                        </a:spcAft>
                      </a:pPr>
                      <a:r>
                        <a:rPr lang="en-IN" sz="1400" kern="0">
                          <a:effectLst/>
                        </a:rPr>
                        <a:t>Thin-tailed</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tc>
                <a:tc>
                  <a:txBody>
                    <a:bodyPr/>
                    <a:lstStyle/>
                    <a:p>
                      <a:pPr>
                        <a:lnSpc>
                          <a:spcPct val="107000"/>
                        </a:lnSpc>
                        <a:spcAft>
                          <a:spcPts val="2250"/>
                        </a:spcAft>
                      </a:pPr>
                      <a:r>
                        <a:rPr lang="en-IN" sz="1400" kern="0">
                          <a:effectLst/>
                        </a:rPr>
                        <a:t>Fat-tailed</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tc>
                <a:extLst>
                  <a:ext uri="{0D108BD9-81ED-4DB2-BD59-A6C34878D82A}">
                    <a16:rowId xmlns:a16="http://schemas.microsoft.com/office/drawing/2014/main" val="2834193081"/>
                  </a:ext>
                </a:extLst>
              </a:tr>
              <a:tr h="881266">
                <a:tc>
                  <a:txBody>
                    <a:bodyPr/>
                    <a:lstStyle/>
                    <a:p>
                      <a:pPr>
                        <a:lnSpc>
                          <a:spcPct val="107000"/>
                        </a:lnSpc>
                        <a:spcAft>
                          <a:spcPts val="2250"/>
                        </a:spcAft>
                      </a:pPr>
                      <a:r>
                        <a:rPr lang="en-IN" sz="1400" kern="0">
                          <a:effectLst/>
                        </a:rPr>
                        <a:t>Outlier frequency</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tc>
                <a:tc>
                  <a:txBody>
                    <a:bodyPr/>
                    <a:lstStyle/>
                    <a:p>
                      <a:pPr>
                        <a:lnSpc>
                          <a:spcPct val="107000"/>
                        </a:lnSpc>
                        <a:spcAft>
                          <a:spcPts val="2250"/>
                        </a:spcAft>
                      </a:pPr>
                      <a:r>
                        <a:rPr lang="en-IN" sz="1400" kern="0">
                          <a:effectLst/>
                        </a:rPr>
                        <a:t>Medium</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tc>
                <a:tc>
                  <a:txBody>
                    <a:bodyPr/>
                    <a:lstStyle/>
                    <a:p>
                      <a:pPr>
                        <a:lnSpc>
                          <a:spcPct val="107000"/>
                        </a:lnSpc>
                        <a:spcAft>
                          <a:spcPts val="2250"/>
                        </a:spcAft>
                      </a:pPr>
                      <a:r>
                        <a:rPr lang="en-IN" sz="1400" kern="0">
                          <a:effectLst/>
                        </a:rPr>
                        <a:t>Low</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tc>
                <a:tc>
                  <a:txBody>
                    <a:bodyPr/>
                    <a:lstStyle/>
                    <a:p>
                      <a:pPr>
                        <a:lnSpc>
                          <a:spcPct val="107000"/>
                        </a:lnSpc>
                        <a:spcAft>
                          <a:spcPts val="2250"/>
                        </a:spcAft>
                      </a:pPr>
                      <a:r>
                        <a:rPr lang="en-IN" sz="1400" kern="0">
                          <a:effectLst/>
                        </a:rPr>
                        <a:t>High</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tc>
                <a:extLst>
                  <a:ext uri="{0D108BD9-81ED-4DB2-BD59-A6C34878D82A}">
                    <a16:rowId xmlns:a16="http://schemas.microsoft.com/office/drawing/2014/main" val="1503377786"/>
                  </a:ext>
                </a:extLst>
              </a:tr>
              <a:tr h="896349">
                <a:tc>
                  <a:txBody>
                    <a:bodyPr/>
                    <a:lstStyle/>
                    <a:p>
                      <a:pPr>
                        <a:lnSpc>
                          <a:spcPct val="107000"/>
                        </a:lnSpc>
                        <a:spcAft>
                          <a:spcPts val="2250"/>
                        </a:spcAft>
                      </a:pPr>
                      <a:r>
                        <a:rPr lang="en-IN" sz="1400" kern="0">
                          <a:effectLst/>
                        </a:rPr>
                        <a:t>Kurtosis</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tc>
                <a:tc>
                  <a:txBody>
                    <a:bodyPr/>
                    <a:lstStyle/>
                    <a:p>
                      <a:pPr>
                        <a:lnSpc>
                          <a:spcPct val="107000"/>
                        </a:lnSpc>
                        <a:spcAft>
                          <a:spcPts val="2250"/>
                        </a:spcAft>
                      </a:pPr>
                      <a:r>
                        <a:rPr lang="en-IN" sz="1400" kern="0">
                          <a:effectLst/>
                        </a:rPr>
                        <a:t>Moderate (3)</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tc>
                <a:tc>
                  <a:txBody>
                    <a:bodyPr/>
                    <a:lstStyle/>
                    <a:p>
                      <a:pPr>
                        <a:lnSpc>
                          <a:spcPct val="107000"/>
                        </a:lnSpc>
                        <a:spcAft>
                          <a:spcPts val="2250"/>
                        </a:spcAft>
                      </a:pPr>
                      <a:r>
                        <a:rPr lang="en-IN" sz="1400" kern="0">
                          <a:effectLst/>
                        </a:rPr>
                        <a:t>Low (&lt; 3)</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tc>
                <a:tc>
                  <a:txBody>
                    <a:bodyPr/>
                    <a:lstStyle/>
                    <a:p>
                      <a:pPr>
                        <a:lnSpc>
                          <a:spcPct val="107000"/>
                        </a:lnSpc>
                        <a:spcAft>
                          <a:spcPts val="2250"/>
                        </a:spcAft>
                      </a:pPr>
                      <a:r>
                        <a:rPr lang="en-IN" sz="1400" kern="0">
                          <a:effectLst/>
                        </a:rPr>
                        <a:t>High (&gt; 3)</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tc>
                <a:extLst>
                  <a:ext uri="{0D108BD9-81ED-4DB2-BD59-A6C34878D82A}">
                    <a16:rowId xmlns:a16="http://schemas.microsoft.com/office/drawing/2014/main" val="4166133450"/>
                  </a:ext>
                </a:extLst>
              </a:tr>
              <a:tr h="881266">
                <a:tc>
                  <a:txBody>
                    <a:bodyPr/>
                    <a:lstStyle/>
                    <a:p>
                      <a:pPr>
                        <a:lnSpc>
                          <a:spcPct val="107000"/>
                        </a:lnSpc>
                        <a:spcAft>
                          <a:spcPts val="2250"/>
                        </a:spcAft>
                      </a:pPr>
                      <a:r>
                        <a:rPr lang="en-IN" sz="1400" kern="0">
                          <a:effectLst/>
                        </a:rPr>
                        <a:t>Excess kurtosis</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tc>
                <a:tc>
                  <a:txBody>
                    <a:bodyPr/>
                    <a:lstStyle/>
                    <a:p>
                      <a:pPr>
                        <a:lnSpc>
                          <a:spcPct val="107000"/>
                        </a:lnSpc>
                        <a:spcAft>
                          <a:spcPts val="2250"/>
                        </a:spcAft>
                      </a:pPr>
                      <a:r>
                        <a:rPr lang="en-IN" sz="1400" kern="0">
                          <a:effectLst/>
                        </a:rPr>
                        <a:t>0</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tc>
                <a:tc>
                  <a:txBody>
                    <a:bodyPr/>
                    <a:lstStyle/>
                    <a:p>
                      <a:pPr>
                        <a:lnSpc>
                          <a:spcPct val="107000"/>
                        </a:lnSpc>
                        <a:spcAft>
                          <a:spcPts val="2250"/>
                        </a:spcAft>
                      </a:pPr>
                      <a:r>
                        <a:rPr lang="en-IN" sz="1400" kern="0">
                          <a:effectLst/>
                        </a:rPr>
                        <a:t>Negative</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tc>
                <a:tc>
                  <a:txBody>
                    <a:bodyPr/>
                    <a:lstStyle/>
                    <a:p>
                      <a:pPr>
                        <a:lnSpc>
                          <a:spcPct val="107000"/>
                        </a:lnSpc>
                        <a:spcAft>
                          <a:spcPts val="2250"/>
                        </a:spcAft>
                      </a:pPr>
                      <a:r>
                        <a:rPr lang="en-IN" sz="1400" kern="0">
                          <a:effectLst/>
                        </a:rPr>
                        <a:t>Positive</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tc>
                <a:extLst>
                  <a:ext uri="{0D108BD9-81ED-4DB2-BD59-A6C34878D82A}">
                    <a16:rowId xmlns:a16="http://schemas.microsoft.com/office/drawing/2014/main" val="2192399315"/>
                  </a:ext>
                </a:extLst>
              </a:tr>
              <a:tr h="881266">
                <a:tc>
                  <a:txBody>
                    <a:bodyPr/>
                    <a:lstStyle/>
                    <a:p>
                      <a:pPr>
                        <a:lnSpc>
                          <a:spcPct val="107000"/>
                        </a:lnSpc>
                        <a:spcAft>
                          <a:spcPts val="2250"/>
                        </a:spcAft>
                      </a:pPr>
                      <a:r>
                        <a:rPr lang="en-IN" sz="1400" kern="0">
                          <a:effectLst/>
                        </a:rPr>
                        <a:t>Example distribution</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tc>
                <a:tc>
                  <a:txBody>
                    <a:bodyPr/>
                    <a:lstStyle/>
                    <a:p>
                      <a:pPr>
                        <a:lnSpc>
                          <a:spcPct val="107000"/>
                        </a:lnSpc>
                        <a:spcAft>
                          <a:spcPts val="2250"/>
                        </a:spcAft>
                      </a:pPr>
                      <a:r>
                        <a:rPr lang="en-IN" sz="1400" u="none" kern="0" dirty="0">
                          <a:solidFill>
                            <a:schemeClr val="tx1"/>
                          </a:solidFill>
                          <a:effectLst/>
                          <a:hlinkClick r:id="rId7">
                            <a:extLst>
                              <a:ext uri="{A12FA001-AC4F-418D-AE19-62706E023703}">
                                <ahyp:hlinkClr xmlns:ahyp="http://schemas.microsoft.com/office/drawing/2018/hyperlinkcolor" val="tx"/>
                              </a:ext>
                            </a:extLst>
                          </a:hlinkClick>
                        </a:rPr>
                        <a:t>Normal</a:t>
                      </a:r>
                      <a:endParaRPr lang="en-IN" sz="1100" u="none" kern="1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tc>
                <a:tc>
                  <a:txBody>
                    <a:bodyPr/>
                    <a:lstStyle/>
                    <a:p>
                      <a:pPr>
                        <a:lnSpc>
                          <a:spcPct val="107000"/>
                        </a:lnSpc>
                        <a:spcAft>
                          <a:spcPts val="2250"/>
                        </a:spcAft>
                      </a:pPr>
                      <a:r>
                        <a:rPr lang="en-IN" sz="1400" kern="0">
                          <a:effectLst/>
                        </a:rPr>
                        <a:t>Uniform</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tc>
                <a:tc>
                  <a:txBody>
                    <a:bodyPr/>
                    <a:lstStyle/>
                    <a:p>
                      <a:pPr>
                        <a:lnSpc>
                          <a:spcPct val="107000"/>
                        </a:lnSpc>
                        <a:spcAft>
                          <a:spcPts val="2250"/>
                        </a:spcAft>
                      </a:pPr>
                      <a:r>
                        <a:rPr lang="en-IN" sz="1400" kern="0">
                          <a:effectLst/>
                        </a:rPr>
                        <a:t>Laplace</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tc>
                <a:extLst>
                  <a:ext uri="{0D108BD9-81ED-4DB2-BD59-A6C34878D82A}">
                    <a16:rowId xmlns:a16="http://schemas.microsoft.com/office/drawing/2014/main" val="3710917532"/>
                  </a:ext>
                </a:extLst>
              </a:tr>
              <a:tr h="881266">
                <a:tc>
                  <a:txBody>
                    <a:bodyPr/>
                    <a:lstStyle/>
                    <a:p>
                      <a:pPr>
                        <a:lnSpc>
                          <a:spcPct val="107000"/>
                        </a:lnSpc>
                        <a:spcAft>
                          <a:spcPts val="2250"/>
                        </a:spcAft>
                      </a:pPr>
                      <a:r>
                        <a:rPr lang="en-IN" sz="1400" kern="0">
                          <a:effectLst/>
                        </a:rPr>
                        <a:t> </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tc>
                <a:tc>
                  <a:txBody>
                    <a:bodyPr/>
                    <a:lstStyle/>
                    <a:p>
                      <a:pPr>
                        <a:lnSpc>
                          <a:spcPct val="107000"/>
                        </a:lnSpc>
                        <a:spcAft>
                          <a:spcPts val="2250"/>
                        </a:spcAft>
                      </a:pPr>
                      <a:r>
                        <a:rPr lang="en-IN" sz="1400" kern="0">
                          <a:effectLst/>
                        </a:rPr>
                        <a:t> </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tc>
                <a:tc>
                  <a:txBody>
                    <a:bodyPr/>
                    <a:lstStyle/>
                    <a:p>
                      <a:pPr>
                        <a:lnSpc>
                          <a:spcPct val="107000"/>
                        </a:lnSpc>
                        <a:spcAft>
                          <a:spcPts val="2250"/>
                        </a:spcAft>
                      </a:pPr>
                      <a:r>
                        <a:rPr lang="en-IN" sz="1400" kern="0">
                          <a:effectLst/>
                        </a:rPr>
                        <a:t> </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tc>
                <a:tc>
                  <a:txBody>
                    <a:bodyPr/>
                    <a:lstStyle/>
                    <a:p>
                      <a:pPr>
                        <a:lnSpc>
                          <a:spcPct val="107000"/>
                        </a:lnSpc>
                        <a:spcAft>
                          <a:spcPts val="2250"/>
                        </a:spcAft>
                      </a:pPr>
                      <a:r>
                        <a:rPr lang="en-IN" sz="1400" kern="0" dirty="0">
                          <a:effectLst/>
                        </a:rPr>
                        <a:t> </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tc>
                <a:extLst>
                  <a:ext uri="{0D108BD9-81ED-4DB2-BD59-A6C34878D82A}">
                    <a16:rowId xmlns:a16="http://schemas.microsoft.com/office/drawing/2014/main" val="350345793"/>
                  </a:ext>
                </a:extLst>
              </a:tr>
            </a:tbl>
          </a:graphicData>
        </a:graphic>
      </p:graphicFrame>
    </p:spTree>
    <p:extLst>
      <p:ext uri="{BB962C8B-B14F-4D97-AF65-F5344CB8AC3E}">
        <p14:creationId xmlns:p14="http://schemas.microsoft.com/office/powerpoint/2010/main" val="382925398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
        <p:nvSpPr>
          <p:cNvPr id="4" name="Text 2"/>
          <p:cNvSpPr/>
          <p:nvPr/>
        </p:nvSpPr>
        <p:spPr>
          <a:xfrm>
            <a:off x="1760220" y="1407200"/>
            <a:ext cx="5958840"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Applications of Kurtosis</a:t>
            </a:r>
            <a:endParaRPr lang="en-US" sz="4374" dirty="0"/>
          </a:p>
        </p:txBody>
      </p:sp>
      <p:sp>
        <p:nvSpPr>
          <p:cNvPr id="5" name="Text 3"/>
          <p:cNvSpPr/>
          <p:nvPr/>
        </p:nvSpPr>
        <p:spPr>
          <a:xfrm>
            <a:off x="1760220" y="2545913"/>
            <a:ext cx="11109960" cy="355402"/>
          </a:xfrm>
          <a:prstGeom prst="rect">
            <a:avLst/>
          </a:prstGeom>
          <a:noFill/>
          <a:ln/>
        </p:spPr>
        <p:txBody>
          <a:bodyPr wrap="non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Kurtosis finds applications in various fields:</a:t>
            </a:r>
            <a:endParaRPr lang="en-US" sz="1750" dirty="0"/>
          </a:p>
        </p:txBody>
      </p:sp>
      <p:sp>
        <p:nvSpPr>
          <p:cNvPr id="6" name="Shape 4"/>
          <p:cNvSpPr/>
          <p:nvPr/>
        </p:nvSpPr>
        <p:spPr>
          <a:xfrm>
            <a:off x="1760220" y="3151227"/>
            <a:ext cx="5443895" cy="1724501"/>
          </a:xfrm>
          <a:prstGeom prst="roundRect">
            <a:avLst>
              <a:gd name="adj" fmla="val 7731"/>
            </a:avLst>
          </a:prstGeom>
          <a:solidFill>
            <a:srgbClr val="282C32"/>
          </a:solidFill>
          <a:ln/>
        </p:spPr>
      </p:sp>
      <p:sp>
        <p:nvSpPr>
          <p:cNvPr id="7" name="Text 5"/>
          <p:cNvSpPr/>
          <p:nvPr/>
        </p:nvSpPr>
        <p:spPr>
          <a:xfrm>
            <a:off x="1982391" y="3373398"/>
            <a:ext cx="2221944"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Finance</a:t>
            </a:r>
            <a:endParaRPr lang="en-US" sz="2187" dirty="0"/>
          </a:p>
        </p:txBody>
      </p:sp>
      <p:sp>
        <p:nvSpPr>
          <p:cNvPr id="8" name="Text 6"/>
          <p:cNvSpPr/>
          <p:nvPr/>
        </p:nvSpPr>
        <p:spPr>
          <a:xfrm>
            <a:off x="1982391" y="3942755"/>
            <a:ext cx="4999553" cy="710803"/>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Kurtosis helps in analyzing the risk and volatility of financial assets.</a:t>
            </a:r>
            <a:endParaRPr lang="en-US" sz="1750" dirty="0"/>
          </a:p>
        </p:txBody>
      </p:sp>
      <p:sp>
        <p:nvSpPr>
          <p:cNvPr id="9" name="Shape 7"/>
          <p:cNvSpPr/>
          <p:nvPr/>
        </p:nvSpPr>
        <p:spPr>
          <a:xfrm>
            <a:off x="7426285" y="3151227"/>
            <a:ext cx="5443895" cy="1724501"/>
          </a:xfrm>
          <a:prstGeom prst="roundRect">
            <a:avLst>
              <a:gd name="adj" fmla="val 7731"/>
            </a:avLst>
          </a:prstGeom>
          <a:solidFill>
            <a:srgbClr val="282C32"/>
          </a:solidFill>
          <a:ln/>
        </p:spPr>
      </p:sp>
      <p:sp>
        <p:nvSpPr>
          <p:cNvPr id="10" name="Text 8"/>
          <p:cNvSpPr/>
          <p:nvPr/>
        </p:nvSpPr>
        <p:spPr>
          <a:xfrm>
            <a:off x="7648456" y="3373398"/>
            <a:ext cx="2221944"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Biostatistics</a:t>
            </a:r>
            <a:endParaRPr lang="en-US" sz="2187" dirty="0"/>
          </a:p>
        </p:txBody>
      </p:sp>
      <p:sp>
        <p:nvSpPr>
          <p:cNvPr id="11" name="Text 9"/>
          <p:cNvSpPr/>
          <p:nvPr/>
        </p:nvSpPr>
        <p:spPr>
          <a:xfrm>
            <a:off x="7648456" y="3942755"/>
            <a:ext cx="4999553" cy="710803"/>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Kurtosis assists in understanding the distribution of biological traits.</a:t>
            </a:r>
            <a:endParaRPr lang="en-US" sz="1750" dirty="0"/>
          </a:p>
        </p:txBody>
      </p:sp>
      <p:sp>
        <p:nvSpPr>
          <p:cNvPr id="12" name="Shape 10"/>
          <p:cNvSpPr/>
          <p:nvPr/>
        </p:nvSpPr>
        <p:spPr>
          <a:xfrm>
            <a:off x="1760220" y="5097899"/>
            <a:ext cx="5443895" cy="1724501"/>
          </a:xfrm>
          <a:prstGeom prst="roundRect">
            <a:avLst>
              <a:gd name="adj" fmla="val 7731"/>
            </a:avLst>
          </a:prstGeom>
          <a:solidFill>
            <a:srgbClr val="282C32"/>
          </a:solidFill>
          <a:ln/>
        </p:spPr>
      </p:sp>
      <p:sp>
        <p:nvSpPr>
          <p:cNvPr id="13" name="Text 11"/>
          <p:cNvSpPr/>
          <p:nvPr/>
        </p:nvSpPr>
        <p:spPr>
          <a:xfrm>
            <a:off x="1982391" y="5320070"/>
            <a:ext cx="2221944"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Data Analysis</a:t>
            </a:r>
            <a:endParaRPr lang="en-US" sz="2187" dirty="0"/>
          </a:p>
        </p:txBody>
      </p:sp>
      <p:sp>
        <p:nvSpPr>
          <p:cNvPr id="14" name="Text 12"/>
          <p:cNvSpPr/>
          <p:nvPr/>
        </p:nvSpPr>
        <p:spPr>
          <a:xfrm>
            <a:off x="1982391" y="5889427"/>
            <a:ext cx="4999553" cy="710803"/>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Kurtosis aids in identifying outliers and understanding the shape of datasets.</a:t>
            </a:r>
            <a:endParaRPr lang="en-US" sz="1750" dirty="0"/>
          </a:p>
        </p:txBody>
      </p:sp>
      <p:sp>
        <p:nvSpPr>
          <p:cNvPr id="15" name="Shape 13"/>
          <p:cNvSpPr/>
          <p:nvPr/>
        </p:nvSpPr>
        <p:spPr>
          <a:xfrm>
            <a:off x="7426285" y="5097899"/>
            <a:ext cx="5443895" cy="1724501"/>
          </a:xfrm>
          <a:prstGeom prst="roundRect">
            <a:avLst>
              <a:gd name="adj" fmla="val 7731"/>
            </a:avLst>
          </a:prstGeom>
          <a:solidFill>
            <a:srgbClr val="282C32"/>
          </a:solidFill>
          <a:ln/>
        </p:spPr>
      </p:sp>
      <p:sp>
        <p:nvSpPr>
          <p:cNvPr id="16" name="Text 14"/>
          <p:cNvSpPr/>
          <p:nvPr/>
        </p:nvSpPr>
        <p:spPr>
          <a:xfrm>
            <a:off x="7648456" y="5320070"/>
            <a:ext cx="2221944"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Machine Learning</a:t>
            </a:r>
            <a:endParaRPr lang="en-US" sz="2187" dirty="0"/>
          </a:p>
        </p:txBody>
      </p:sp>
      <p:sp>
        <p:nvSpPr>
          <p:cNvPr id="17" name="Text 15"/>
          <p:cNvSpPr/>
          <p:nvPr/>
        </p:nvSpPr>
        <p:spPr>
          <a:xfrm>
            <a:off x="7648456" y="5889427"/>
            <a:ext cx="4999553" cy="710803"/>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Kurtosis helps in feature selection and dimensionality reduction.</a:t>
            </a:r>
            <a:endParaRPr lang="en-US" sz="175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TotalTime>
  <Words>688</Words>
  <Application>Microsoft Office PowerPoint</Application>
  <PresentationFormat>Custom</PresentationFormat>
  <Paragraphs>92</Paragraphs>
  <Slides>11</Slides>
  <Notes>11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vt:i4>
      </vt:variant>
    </vt:vector>
  </HeadingPairs>
  <TitlesOfParts>
    <vt:vector size="22" baseType="lpstr">
      <vt:lpstr>Arial</vt:lpstr>
      <vt:lpstr>Barlow</vt:lpstr>
      <vt:lpstr>Calibri</vt:lpstr>
      <vt:lpstr>inherit</vt:lpstr>
      <vt:lpstr>Lato</vt:lpstr>
      <vt:lpstr>MJXc-TeX-main-Rw</vt:lpstr>
      <vt:lpstr>MJXc-TeX-math-Iw</vt:lpstr>
      <vt:lpstr>Montserrat</vt:lpstr>
      <vt:lpstr>Open Sans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Raunit 2412</cp:lastModifiedBy>
  <cp:revision>4</cp:revision>
  <dcterms:created xsi:type="dcterms:W3CDTF">2023-11-27T08:50:13Z</dcterms:created>
  <dcterms:modified xsi:type="dcterms:W3CDTF">2023-11-27T12:21:09Z</dcterms:modified>
</cp:coreProperties>
</file>